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732" r:id="rId1"/>
  </p:sldMasterIdLst>
  <p:notesMasterIdLst>
    <p:notesMasterId r:id="rId17"/>
  </p:notesMasterIdLst>
  <p:sldIdLst>
    <p:sldId id="256" r:id="rId2"/>
    <p:sldId id="266" r:id="rId3"/>
    <p:sldId id="267" r:id="rId4"/>
    <p:sldId id="268" r:id="rId5"/>
    <p:sldId id="269" r:id="rId6"/>
    <p:sldId id="270" r:id="rId7"/>
    <p:sldId id="276" r:id="rId8"/>
    <p:sldId id="271" r:id="rId9"/>
    <p:sldId id="272" r:id="rId10"/>
    <p:sldId id="273" r:id="rId11"/>
    <p:sldId id="274" r:id="rId12"/>
    <p:sldId id="277" r:id="rId13"/>
    <p:sldId id="275" r:id="rId14"/>
    <p:sldId id="278" r:id="rId15"/>
    <p:sldId id="265" r:id="rId16"/>
  </p:sldIdLst>
  <p:sldSz cx="9144000" cy="6858000" type="screen4x3"/>
  <p:notesSz cx="6858000" cy="9947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620"/>
    <p:restoredTop sz="94660"/>
  </p:normalViewPr>
  <p:slideViewPr>
    <p:cSldViewPr>
      <p:cViewPr varScale="1">
        <p:scale>
          <a:sx n="68" d="100"/>
          <a:sy n="68" d="100"/>
        </p:scale>
        <p:origin x="-121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7364"/>
          </a:xfrm>
          <a:prstGeom prst="rect">
            <a:avLst/>
          </a:prstGeom>
        </p:spPr>
        <p:txBody>
          <a:bodyPr vert="horz" lIns="91440" tIns="45720" rIns="91440" bIns="45720" rtlCol="0"/>
          <a:lstStyle>
            <a:lvl1pPr algn="r">
              <a:defRPr sz="1200"/>
            </a:lvl1pPr>
          </a:lstStyle>
          <a:p>
            <a:fld id="{26417F1B-485A-4DE2-AF26-3095EDB5FC99}" type="datetimeFigureOut">
              <a:rPr lang="en-US" smtClean="0"/>
              <a:pPr/>
              <a:t>3/17/2019</a:t>
            </a:fld>
            <a:endParaRPr lang="en-US"/>
          </a:p>
        </p:txBody>
      </p:sp>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24956"/>
            <a:ext cx="5486400" cy="447627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a:defRPr sz="1200"/>
            </a:lvl1pPr>
          </a:lstStyle>
          <a:p>
            <a:fld id="{35D4F941-007A-483A-81DA-72F1797F48E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C6537D3-95E5-46BE-A7EF-BAE33423E339}" type="datetimeFigureOut">
              <a:rPr lang="en-US" smtClean="0"/>
              <a:pPr/>
              <a:t>3/17/2019</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254A281-B7D8-485F-939D-44ED33C9751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6537D3-95E5-46BE-A7EF-BAE33423E339}" type="datetimeFigureOut">
              <a:rPr lang="en-US" smtClean="0"/>
              <a:pPr/>
              <a:t>3/17/2019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54A281-B7D8-485F-939D-44ED33C975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3C6537D3-95E5-46BE-A7EF-BAE33423E339}" type="datetimeFigureOut">
              <a:rPr lang="en-US" smtClean="0"/>
              <a:pPr/>
              <a:t>3/17/2019</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3254A281-B7D8-485F-939D-44ED33C9751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C6537D3-95E5-46BE-A7EF-BAE33423E339}" type="datetimeFigureOut">
              <a:rPr lang="en-US" smtClean="0"/>
              <a:pPr/>
              <a:t>3/17/2019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C6537D3-95E5-46BE-A7EF-BAE33423E339}" type="datetimeFigureOut">
              <a:rPr lang="en-US" smtClean="0"/>
              <a:pPr/>
              <a:t>3/17/2019</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254A281-B7D8-485F-939D-44ED33C97518}"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3C6537D3-95E5-46BE-A7EF-BAE33423E339}" type="datetimeFigureOut">
              <a:rPr lang="en-US" smtClean="0"/>
              <a:pPr/>
              <a:t>3/17/2019</a:t>
            </a:fld>
            <a:endParaRPr lang="en-US"/>
          </a:p>
        </p:txBody>
      </p:sp>
      <p:sp>
        <p:nvSpPr>
          <p:cNvPr id="10" name="Slide Number Placeholder 9"/>
          <p:cNvSpPr>
            <a:spLocks noGrp="1"/>
          </p:cNvSpPr>
          <p:nvPr>
            <p:ph type="sldNum" sz="quarter" idx="16"/>
          </p:nvPr>
        </p:nvSpPr>
        <p:spPr/>
        <p:txBody>
          <a:bodyPr rtlCol="0"/>
          <a:lstStyle/>
          <a:p>
            <a:fld id="{3254A281-B7D8-485F-939D-44ED33C97518}"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3C6537D3-95E5-46BE-A7EF-BAE33423E339}" type="datetimeFigureOut">
              <a:rPr lang="en-US" smtClean="0"/>
              <a:pPr/>
              <a:t>3/17/2019</a:t>
            </a:fld>
            <a:endParaRPr lang="en-US"/>
          </a:p>
        </p:txBody>
      </p:sp>
      <p:sp>
        <p:nvSpPr>
          <p:cNvPr id="12" name="Slide Number Placeholder 11"/>
          <p:cNvSpPr>
            <a:spLocks noGrp="1"/>
          </p:cNvSpPr>
          <p:nvPr>
            <p:ph type="sldNum" sz="quarter" idx="16"/>
          </p:nvPr>
        </p:nvSpPr>
        <p:spPr/>
        <p:txBody>
          <a:bodyPr rtlCol="0"/>
          <a:lstStyle/>
          <a:p>
            <a:fld id="{3254A281-B7D8-485F-939D-44ED33C97518}"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C6537D3-95E5-46BE-A7EF-BAE33423E339}" type="datetimeFigureOut">
              <a:rPr lang="en-US" smtClean="0"/>
              <a:pPr/>
              <a:t>3/17/2019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6537D3-95E5-46BE-A7EF-BAE33423E339}" type="datetimeFigureOut">
              <a:rPr lang="en-US" smtClean="0"/>
              <a:pPr/>
              <a:t>3/17/2019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254A281-B7D8-485F-939D-44ED33C975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C6537D3-95E5-46BE-A7EF-BAE33423E339}" type="datetimeFigureOut">
              <a:rPr lang="en-US" smtClean="0"/>
              <a:pPr/>
              <a:t>3/17/2019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3C6537D3-95E5-46BE-A7EF-BAE33423E339}" type="datetimeFigureOut">
              <a:rPr lang="en-US" smtClean="0"/>
              <a:pPr/>
              <a:t>3/17/2019</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254A281-B7D8-485F-939D-44ED33C97518}"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C6537D3-95E5-46BE-A7EF-BAE33423E339}" type="datetimeFigureOut">
              <a:rPr lang="en-US" smtClean="0"/>
              <a:pPr/>
              <a:t>3/17/2019</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254A281-B7D8-485F-939D-44ED33C9751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514600"/>
            <a:ext cx="8458200" cy="533400"/>
          </a:xfrm>
        </p:spPr>
        <p:txBody>
          <a:bodyPr>
            <a:normAutofit fontScale="90000"/>
          </a:bodyPr>
          <a:lstStyle/>
          <a:p>
            <a:pPr lvl="0"/>
            <a:r>
              <a:rPr lang="sr-Latn-CS" b="1" dirty="0" smtClean="0"/>
              <a:t/>
            </a:r>
            <a:br>
              <a:rPr lang="sr-Latn-CS" b="1" dirty="0" smtClean="0"/>
            </a:br>
            <a:r>
              <a:rPr lang="sr-Latn-CS" b="1" dirty="0" smtClean="0"/>
              <a:t/>
            </a:r>
            <a:br>
              <a:rPr lang="sr-Latn-CS" b="1" dirty="0" smtClean="0"/>
            </a:br>
            <a:r>
              <a:rPr lang="sr-Latn-CS" b="1" dirty="0" smtClean="0"/>
              <a:t/>
            </a:r>
            <a:br>
              <a:rPr lang="sr-Latn-CS" b="1" dirty="0" smtClean="0"/>
            </a:br>
            <a:r>
              <a:rPr lang="sr-Latn-CS" b="1" dirty="0" smtClean="0"/>
              <a:t/>
            </a:r>
            <a:br>
              <a:rPr lang="sr-Latn-CS" b="1" dirty="0" smtClean="0"/>
            </a:br>
            <a:r>
              <a:rPr lang="sr-Latn-CS" b="1" dirty="0" smtClean="0"/>
              <a:t/>
            </a:r>
            <a:br>
              <a:rPr lang="sr-Latn-CS" b="1" dirty="0" smtClean="0"/>
            </a:br>
            <a:r>
              <a:rPr lang="sr-Latn-CS" b="1" dirty="0" smtClean="0"/>
              <a:t/>
            </a:r>
            <a:br>
              <a:rPr lang="sr-Latn-CS" b="1" dirty="0" smtClean="0"/>
            </a:br>
            <a:r>
              <a:rPr lang="sr-Latn-CS" b="1" dirty="0" smtClean="0"/>
              <a:t/>
            </a:r>
            <a:br>
              <a:rPr lang="sr-Latn-CS" b="1" dirty="0" smtClean="0"/>
            </a:br>
            <a:r>
              <a:rPr lang="sr-Latn-CS" dirty="0" smtClean="0"/>
              <a:t> </a:t>
            </a:r>
            <a:br>
              <a:rPr lang="sr-Latn-CS" dirty="0" smtClean="0"/>
            </a:br>
            <a:r>
              <a:rPr lang="sr-Latn-CS" dirty="0" smtClean="0"/>
              <a:t/>
            </a:r>
            <a:br>
              <a:rPr lang="sr-Latn-CS" dirty="0" smtClean="0"/>
            </a:br>
            <a:r>
              <a:rPr lang="sr-Latn-CS" dirty="0" smtClean="0"/>
              <a:t/>
            </a:r>
            <a:br>
              <a:rPr lang="sr-Latn-CS" dirty="0" smtClean="0"/>
            </a:br>
            <a:r>
              <a:rPr lang="sr-Latn-CS" dirty="0" smtClean="0"/>
              <a:t/>
            </a:r>
            <a:br>
              <a:rPr lang="sr-Latn-CS" dirty="0" smtClean="0"/>
            </a:br>
            <a:r>
              <a:rPr lang="sr-Latn-CS" dirty="0" smtClean="0"/>
              <a:t/>
            </a:r>
            <a:br>
              <a:rPr lang="sr-Latn-CS" dirty="0" smtClean="0"/>
            </a:br>
            <a:r>
              <a:rPr lang="sr-Latn-CS" dirty="0" smtClean="0"/>
              <a:t/>
            </a:r>
            <a:br>
              <a:rPr lang="sr-Latn-CS" dirty="0" smtClean="0"/>
            </a:br>
            <a:r>
              <a:rPr lang="sr-Latn-CS" dirty="0" smtClean="0"/>
              <a:t/>
            </a:r>
            <a:br>
              <a:rPr lang="sr-Latn-CS" dirty="0" smtClean="0"/>
            </a:br>
            <a:r>
              <a:rPr lang="sr-Latn-CS" dirty="0" smtClean="0"/>
              <a:t/>
            </a:r>
            <a:br>
              <a:rPr lang="sr-Latn-CS" dirty="0" smtClean="0"/>
            </a:br>
            <a:r>
              <a:rPr lang="sr-Latn-CS" dirty="0" smtClean="0"/>
              <a:t/>
            </a:r>
            <a:br>
              <a:rPr lang="sr-Latn-CS" dirty="0" smtClean="0"/>
            </a:br>
            <a:r>
              <a:rPr lang="en-US" sz="1300" i="1" dirty="0" smtClean="0"/>
              <a:t/>
            </a:r>
            <a:br>
              <a:rPr lang="en-US" sz="1300" i="1" dirty="0" smtClean="0"/>
            </a:br>
            <a:r>
              <a:rPr lang="en-US" dirty="0"/>
              <a:t/>
            </a:r>
            <a:br>
              <a:rPr lang="en-US" dirty="0"/>
            </a:br>
            <a:r>
              <a:rPr lang="sr-Latn-RS" sz="4000" dirty="0" smtClean="0"/>
              <a:t>FINANSIJSKO IZVEŠTAVANJE</a:t>
            </a:r>
            <a:endParaRPr lang="en-US" sz="4000" dirty="0"/>
          </a:p>
        </p:txBody>
      </p:sp>
      <p:sp>
        <p:nvSpPr>
          <p:cNvPr id="3" name="Subtitle 2"/>
          <p:cNvSpPr>
            <a:spLocks noGrp="1"/>
          </p:cNvSpPr>
          <p:nvPr>
            <p:ph type="subTitle" idx="1"/>
          </p:nvPr>
        </p:nvSpPr>
        <p:spPr>
          <a:xfrm>
            <a:off x="533400" y="3352800"/>
            <a:ext cx="8010378" cy="2362200"/>
          </a:xfrm>
        </p:spPr>
        <p:txBody>
          <a:bodyPr>
            <a:normAutofit lnSpcReduction="10000"/>
          </a:bodyPr>
          <a:lstStyle/>
          <a:p>
            <a:r>
              <a:rPr lang="en-US" b="1" dirty="0" smtClean="0"/>
              <a:t> </a:t>
            </a:r>
            <a:r>
              <a:rPr lang="sr-Latn-CS" sz="1600" dirty="0" smtClean="0"/>
              <a:t>NAZIV PREDMETA:  	FINANSIJSKI MENADŽMET </a:t>
            </a:r>
            <a:r>
              <a:rPr lang="sr-Latn-CS" sz="1600" smtClean="0"/>
              <a:t>U </a:t>
            </a:r>
            <a:r>
              <a:rPr lang="sr-Latn-CS" sz="1600" smtClean="0"/>
              <a:t>SISTEMU ZDRAVSTVENE ZAŠTITE</a:t>
            </a:r>
            <a:r>
              <a:rPr lang="en-US" sz="1600" dirty="0" smtClean="0"/>
              <a:t/>
            </a:r>
            <a:br>
              <a:rPr lang="en-US" sz="1600" dirty="0" smtClean="0"/>
            </a:br>
            <a:r>
              <a:rPr lang="sr-Latn-RS" sz="1600" dirty="0" smtClean="0"/>
              <a:t> PREDAVANJA BR.1</a:t>
            </a:r>
            <a:r>
              <a:rPr lang="sr-Latn-CS" sz="1600" dirty="0" smtClean="0"/>
              <a:t> 	</a:t>
            </a:r>
            <a:r>
              <a:rPr lang="sr-Latn-RS" sz="1600" dirty="0" smtClean="0"/>
              <a:t>ČAS</a:t>
            </a:r>
            <a:r>
              <a:rPr lang="sr-Latn-CS" sz="1600" dirty="0" smtClean="0"/>
              <a:t>: 07</a:t>
            </a:r>
            <a:r>
              <a:rPr lang="sr-Cyrl-CS" sz="1600" dirty="0" smtClean="0"/>
              <a:t> </a:t>
            </a:r>
            <a:r>
              <a:rPr lang="sr-Latn-RS" sz="1600" dirty="0" smtClean="0"/>
              <a:t>I</a:t>
            </a:r>
            <a:r>
              <a:rPr lang="sr-Cyrl-CS" sz="1600" dirty="0" smtClean="0"/>
              <a:t> 0</a:t>
            </a:r>
            <a:r>
              <a:rPr lang="sr-Latn-BA" sz="1600" dirty="0" smtClean="0"/>
              <a:t>8</a:t>
            </a:r>
            <a:r>
              <a:rPr lang="sr-Latn-CS" sz="1600" dirty="0" smtClean="0"/>
              <a:t/>
            </a:r>
            <a:br>
              <a:rPr lang="sr-Latn-CS" sz="1600" dirty="0" smtClean="0"/>
            </a:br>
            <a:r>
              <a:rPr lang="sr-Latn-CS" sz="1600" dirty="0" smtClean="0"/>
              <a:t> NASTAVNA JEDINICA: FINANSIJSKO IZVEŠTAVANJE</a:t>
            </a:r>
            <a:br>
              <a:rPr lang="sr-Latn-CS" sz="1600" dirty="0" smtClean="0"/>
            </a:br>
            <a:r>
              <a:rPr lang="sr-Latn-CS" sz="1600" dirty="0" smtClean="0"/>
              <a:t> TEMATSKE JEDINICE: 	 </a:t>
            </a:r>
            <a:r>
              <a:rPr lang="fr-FR" sz="1600" dirty="0" smtClean="0"/>
              <a:t>•</a:t>
            </a:r>
            <a:r>
              <a:rPr lang="sr-Latn-RS" sz="1600" dirty="0" smtClean="0"/>
              <a:t>  OSNOVNI CILJEVI FINANSIJSKOG IZVEŠTAVANJA</a:t>
            </a:r>
            <a:r>
              <a:rPr lang="en-US" sz="1600" dirty="0" smtClean="0"/>
              <a:t/>
            </a:r>
            <a:br>
              <a:rPr lang="en-US" sz="1600" dirty="0" smtClean="0"/>
            </a:br>
            <a:r>
              <a:rPr lang="sr-Latn-RS" sz="1600" dirty="0" smtClean="0"/>
              <a:t>                                  </a:t>
            </a:r>
            <a:r>
              <a:rPr lang="fr-FR" sz="1600" dirty="0" smtClean="0"/>
              <a:t>•</a:t>
            </a:r>
            <a:r>
              <a:rPr lang="sr-Latn-RS" sz="1600" dirty="0" smtClean="0"/>
              <a:t>  SVRHA FINANSIJSKOG IZVEŠTAVANJA</a:t>
            </a:r>
          </a:p>
          <a:p>
            <a:r>
              <a:rPr lang="sr-Latn-RS" sz="1600" dirty="0" smtClean="0"/>
              <a:t>                                  • VRSTE FINANSIJSKIH IZVEŠTAJA</a:t>
            </a:r>
          </a:p>
          <a:p>
            <a:r>
              <a:rPr lang="sr-Latn-RS" sz="1600" dirty="0" smtClean="0"/>
              <a:t>                                               </a:t>
            </a:r>
            <a:r>
              <a:rPr lang="ru-RU" sz="1600" dirty="0" smtClean="0"/>
              <a:t> </a:t>
            </a:r>
            <a:r>
              <a:rPr lang="sr-Latn-CS" sz="1600" dirty="0" smtClean="0"/>
              <a:t/>
            </a:r>
            <a:br>
              <a:rPr lang="sr-Latn-CS" sz="1600" dirty="0" smtClean="0"/>
            </a:br>
            <a:r>
              <a:rPr lang="sr-Latn-RS" sz="1600" dirty="0" smtClean="0"/>
              <a:t>PRIPREMILA</a:t>
            </a:r>
            <a:r>
              <a:rPr lang="sr-Latn-CS" sz="1600" dirty="0" smtClean="0"/>
              <a:t>: 	PROF. DR MILENA JAKŠIĆ</a:t>
            </a:r>
            <a:endParaRPr lang="en-US" sz="1600" dirty="0"/>
          </a:p>
        </p:txBody>
      </p:sp>
      <p:sp>
        <p:nvSpPr>
          <p:cNvPr id="4" name="Rectangle 3"/>
          <p:cNvSpPr/>
          <p:nvPr/>
        </p:nvSpPr>
        <p:spPr>
          <a:xfrm>
            <a:off x="2438400" y="6620412"/>
            <a:ext cx="6705600" cy="646331"/>
          </a:xfrm>
          <a:prstGeom prst="rect">
            <a:avLst/>
          </a:prstGeom>
        </p:spPr>
        <p:txBody>
          <a:bodyPr wrap="square">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b="1" dirty="0">
              <a:solidFill>
                <a:srgbClr val="000000"/>
              </a:solidFill>
            </a:endParaRPr>
          </a:p>
        </p:txBody>
      </p:sp>
      <p:pic>
        <p:nvPicPr>
          <p:cNvPr id="8" name="Picture 12" descr="memo grb copy"/>
          <p:cNvPicPr>
            <a:picLocks noChangeAspect="1" noChangeArrowheads="1"/>
          </p:cNvPicPr>
          <p:nvPr/>
        </p:nvPicPr>
        <p:blipFill>
          <a:blip r:embed="rId2" cstate="print"/>
          <a:srcRect/>
          <a:stretch>
            <a:fillRect/>
          </a:stretch>
        </p:blipFill>
        <p:spPr bwMode="auto">
          <a:xfrm>
            <a:off x="0" y="0"/>
            <a:ext cx="9144000" cy="175154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sz="2400" dirty="0"/>
          </a:p>
        </p:txBody>
      </p:sp>
      <p:sp>
        <p:nvSpPr>
          <p:cNvPr id="3" name="Content Placeholder 2"/>
          <p:cNvSpPr>
            <a:spLocks noGrp="1"/>
          </p:cNvSpPr>
          <p:nvPr>
            <p:ph sz="quarter" idx="1"/>
          </p:nvPr>
        </p:nvSpPr>
        <p:spPr>
          <a:xfrm>
            <a:off x="152400" y="1371600"/>
            <a:ext cx="8613648" cy="5257800"/>
          </a:xfrm>
        </p:spPr>
        <p:txBody>
          <a:bodyPr>
            <a:normAutofit fontScale="92500" lnSpcReduction="10000"/>
          </a:bodyPr>
          <a:lstStyle/>
          <a:p>
            <a:pPr>
              <a:buNone/>
            </a:pPr>
            <a:r>
              <a:rPr lang="sr-Latn-BA" b="1" dirty="0" smtClean="0"/>
              <a:t>    Sredstva </a:t>
            </a:r>
          </a:p>
          <a:p>
            <a:pPr algn="just"/>
            <a:r>
              <a:rPr lang="sr-Latn-BA" sz="3100" b="1" dirty="0" smtClean="0"/>
              <a:t>Osnovna sredstva </a:t>
            </a:r>
            <a:r>
              <a:rPr lang="sr-Latn-BA" sz="3100" dirty="0" smtClean="0"/>
              <a:t> (stalna, fiksna) sredstva – zemljište, zgrade, vozila i oprema</a:t>
            </a:r>
          </a:p>
          <a:p>
            <a:pPr algn="just"/>
            <a:r>
              <a:rPr lang="sr-Latn-BA" sz="3100" b="1" dirty="0" smtClean="0"/>
              <a:t>Obrtna sredstva </a:t>
            </a:r>
            <a:r>
              <a:rPr lang="sr-Latn-BA" sz="3100" dirty="0" smtClean="0"/>
              <a:t>– zalihe, kratkoročna potraživanja, plasmani, gotovina i gotovinski ekvivalenti.</a:t>
            </a:r>
          </a:p>
          <a:p>
            <a:pPr algn="just">
              <a:buNone/>
            </a:pPr>
            <a:r>
              <a:rPr lang="sr-Latn-BA" sz="3100" dirty="0" smtClean="0"/>
              <a:t>    </a:t>
            </a:r>
            <a:r>
              <a:rPr lang="sr-Latn-BA" sz="3100" b="1" dirty="0" smtClean="0"/>
              <a:t>Izvori sredstava</a:t>
            </a:r>
          </a:p>
          <a:p>
            <a:pPr algn="just"/>
            <a:r>
              <a:rPr lang="sr-Latn-BA" sz="3100" b="1" dirty="0" smtClean="0"/>
              <a:t>Kapita</a:t>
            </a:r>
            <a:r>
              <a:rPr lang="sr-Latn-BA" sz="3100" dirty="0" smtClean="0"/>
              <a:t>l – osnovni (akcijski) kapital, rezerve i neraspoređena dobit</a:t>
            </a:r>
          </a:p>
          <a:p>
            <a:pPr algn="just"/>
            <a:r>
              <a:rPr lang="sr-Latn-BA" sz="3100" b="1" dirty="0" smtClean="0"/>
              <a:t>Obaveze</a:t>
            </a:r>
            <a:r>
              <a:rPr lang="sr-Latn-BA" sz="3100" dirty="0" smtClean="0"/>
              <a:t> – dugoročne i kratkoročne obaveze (kratkoročni krediti, obaveze prema zaposlenim, dobavljačima i druge kratkoročne obaveze).</a:t>
            </a:r>
          </a:p>
          <a:p>
            <a:endParaRPr lang="en-US" dirty="0"/>
          </a:p>
        </p:txBody>
      </p:sp>
      <p:pic>
        <p:nvPicPr>
          <p:cNvPr id="8194" name="Picture 2" descr="D:\Korisnik\Desktop\uze_a.jpg"/>
          <p:cNvPicPr>
            <a:picLocks noChangeAspect="1" noChangeArrowheads="1"/>
          </p:cNvPicPr>
          <p:nvPr/>
        </p:nvPicPr>
        <p:blipFill>
          <a:blip r:embed="rId2" cstate="print"/>
          <a:srcRect/>
          <a:stretch>
            <a:fillRect/>
          </a:stretch>
        </p:blipFill>
        <p:spPr bwMode="auto">
          <a:xfrm>
            <a:off x="3581400" y="228600"/>
            <a:ext cx="5181600" cy="990600"/>
          </a:xfrm>
          <a:prstGeom prst="ellipse">
            <a:avLst/>
          </a:prstGeom>
          <a:ln>
            <a:noFill/>
          </a:ln>
          <a:effectLst>
            <a:softEdge rad="112500"/>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fontScale="70000" lnSpcReduction="20000"/>
          </a:bodyPr>
          <a:lstStyle/>
          <a:p>
            <a:pPr algn="just"/>
            <a:r>
              <a:rPr lang="sr-Latn-BA" b="1" dirty="0" smtClean="0"/>
              <a:t>Izveštaj o tokovima gotovine </a:t>
            </a:r>
            <a:r>
              <a:rPr lang="sr-Latn-BA" dirty="0" smtClean="0"/>
              <a:t>prikazuje promene gotovine nastale tokom određenog vremenskog perioda (godina) usled poslovne aktivnosti, investicione aktivnosti ili aktivnosti finansiranja.</a:t>
            </a:r>
          </a:p>
          <a:p>
            <a:pPr algn="just"/>
            <a:r>
              <a:rPr lang="sr-Latn-BA" dirty="0" smtClean="0"/>
              <a:t>Razlika priliva i odliva gotovine se naziva </a:t>
            </a:r>
            <a:r>
              <a:rPr lang="sr-Latn-BA" b="1" dirty="0" smtClean="0"/>
              <a:t>neto novčani tok</a:t>
            </a:r>
            <a:r>
              <a:rPr lang="sr-Latn-BA" dirty="0" smtClean="0"/>
              <a:t>.</a:t>
            </a:r>
          </a:p>
          <a:p>
            <a:pPr algn="just"/>
            <a:r>
              <a:rPr lang="sr-Latn-BA" dirty="0" smtClean="0">
                <a:solidFill>
                  <a:srgbClr val="FF0000"/>
                </a:solidFill>
              </a:rPr>
              <a:t>Tok gotovine iz poslovne aktivnosti </a:t>
            </a:r>
            <a:r>
              <a:rPr lang="sr-Latn-BA" dirty="0" smtClean="0"/>
              <a:t>se odnosi na prilive i odlive gotovine po osnovu prodaje i kupovine roba i usluga, isplate zarada, primanja i plaćanja kamata, izmirenje obaveza po osnovu plaćanja poreza i drugih javnih prihoda.</a:t>
            </a:r>
          </a:p>
          <a:p>
            <a:pPr algn="just"/>
            <a:r>
              <a:rPr lang="sr-Latn-BA" dirty="0" smtClean="0">
                <a:solidFill>
                  <a:srgbClr val="FF0000"/>
                </a:solidFill>
              </a:rPr>
              <a:t>Tok gotovine po osnovu investicione aktivnosti </a:t>
            </a:r>
            <a:r>
              <a:rPr lang="sr-Latn-BA" dirty="0" smtClean="0"/>
              <a:t>se odnosi na ulaganja sredstava za kupovinu zemljišta, zgrada i opreme, ulaganja u druga preduzeća, prodaju osnovnih sredstava, kao i kupovinu i prodaju hartija od vrednosti.</a:t>
            </a:r>
          </a:p>
          <a:p>
            <a:pPr algn="just"/>
            <a:r>
              <a:rPr lang="sr-Latn-BA" dirty="0" smtClean="0">
                <a:solidFill>
                  <a:srgbClr val="FF0000"/>
                </a:solidFill>
              </a:rPr>
              <a:t>Tok gotovine po osnovu aktivnosti finansiranja </a:t>
            </a:r>
            <a:r>
              <a:rPr lang="sr-Latn-BA" dirty="0" smtClean="0"/>
              <a:t>odnosi se na ulaganja koja se tiču povećanja kapitala ili povlačenja kapitala. Prikazuju svako novo zaduživanje preduzeća, izmirenje dužničkih obaveza, prodaju  i kupovinu akcija preduzeća i izmirenje obaveza po osnovu dividendi.</a:t>
            </a:r>
          </a:p>
          <a:p>
            <a:endParaRPr lang="en-US" dirty="0"/>
          </a:p>
        </p:txBody>
      </p:sp>
      <p:pic>
        <p:nvPicPr>
          <p:cNvPr id="6146" name="Picture 2" descr="D:\Korisnik\Desktop\bilans-stanja.jpg"/>
          <p:cNvPicPr>
            <a:picLocks noChangeAspect="1" noChangeArrowheads="1"/>
          </p:cNvPicPr>
          <p:nvPr/>
        </p:nvPicPr>
        <p:blipFill>
          <a:blip r:embed="rId2" cstate="print"/>
          <a:srcRect/>
          <a:stretch>
            <a:fillRect/>
          </a:stretch>
        </p:blipFill>
        <p:spPr bwMode="auto">
          <a:xfrm>
            <a:off x="609601" y="228601"/>
            <a:ext cx="4267200" cy="990600"/>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0000" lnSpcReduction="20000"/>
          </a:bodyPr>
          <a:lstStyle/>
          <a:p>
            <a:pPr algn="just"/>
            <a:r>
              <a:rPr lang="sr-Latn-BA" sz="2800" dirty="0" smtClean="0"/>
              <a:t>Vrednosti po kojima su pozicije u bilansu iskazuju su najčešće istorijske (prošle) vrednosti. Reč je o vrednostima po kojima su sredstva nabavljena. </a:t>
            </a:r>
          </a:p>
          <a:p>
            <a:pPr algn="just"/>
            <a:r>
              <a:rPr lang="sr-Latn-BA" sz="2800" dirty="0" smtClean="0"/>
              <a:t>Tržišne vrednost se najčešće razlikuje od vrednosti po kojoj se sredstva vode u knjigovodstvu.</a:t>
            </a:r>
          </a:p>
          <a:p>
            <a:pPr algn="just"/>
            <a:r>
              <a:rPr lang="nl-NL" sz="2800" dirty="0" smtClean="0"/>
              <a:t>U finansijskoj teoriji i praksi knjigovodstvena vrednost se koristi za izračunavanje P/B racia (</a:t>
            </a:r>
            <a:r>
              <a:rPr lang="nl-NL" sz="2800" i="1" dirty="0" smtClean="0"/>
              <a:t>price to book racio</a:t>
            </a:r>
            <a:r>
              <a:rPr lang="nl-NL" sz="2800" dirty="0" smtClean="0"/>
              <a:t>), koji predstavlja odnos između tržišne i knjigovodstvene vrednosti. Vrednost racia može biti jednaka, veća ili manja od jedan. Ukoliko je vrednost racia jednaka jedinici tržište priznaje vrednost iz finansijskih izveštaja. Ukoliko je vrednost racia veća od jedan tada je tržišna vrednost viša od knjigovodstvene vrednosti. To je dobra vest za postojeće, kao i potencijalne akcionare, jer tržište priznaje višu vrednost kompanije od one koja je navedena u finansijskim izveštajima. Suprotno, ukoliko je vrednost racia manja od jedan tržišna vrednost je niža od knjigovodstvene vrednosti. To je loša vest za akcionare, jer je tržišna cena akcija niža od knjigovodstvene vrednosti, odnosno, tržište ne priznaje vrednost koja je navedena u finansijskim izveštajima. </a:t>
            </a:r>
            <a:endParaRPr lang="sr-Latn-BA" sz="2800"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pPr algn="just"/>
            <a:r>
              <a:rPr lang="sr-Latn-BA" b="1" dirty="0" smtClean="0"/>
              <a:t>Izveštaj o promenama na kapitalu </a:t>
            </a:r>
            <a:r>
              <a:rPr lang="sr-Latn-BA" dirty="0" smtClean="0"/>
              <a:t>je namenjen vlasnicima kapitala i pokazuje promene sopstvenog kapitala preduzeća na kraju u odnosu na početak obračunskog perioda.</a:t>
            </a:r>
          </a:p>
          <a:p>
            <a:pPr algn="just"/>
            <a:r>
              <a:rPr lang="sr-Latn-BA" dirty="0" smtClean="0"/>
              <a:t>Iskazuje neto gubitak ili dobitak obračunskog perioda, kao i zbirni efekat promena nastalih u odnosu na početno stanje kapitala preduzeća. Uključuje i i informacije o transakcijama kapitala (dodatni ulozi vlasnika i povlačenje uloga).</a:t>
            </a:r>
            <a:endParaRPr lang="en-US" dirty="0"/>
          </a:p>
        </p:txBody>
      </p:sp>
      <p:pic>
        <p:nvPicPr>
          <p:cNvPr id="7170" name="Picture 2" descr="D:\Korisnik\Desktop\Adizes-babe.jpg"/>
          <p:cNvPicPr>
            <a:picLocks noChangeAspect="1" noChangeArrowheads="1"/>
          </p:cNvPicPr>
          <p:nvPr/>
        </p:nvPicPr>
        <p:blipFill>
          <a:blip r:embed="rId2" cstate="print"/>
          <a:srcRect/>
          <a:stretch>
            <a:fillRect/>
          </a:stretch>
        </p:blipFill>
        <p:spPr bwMode="auto">
          <a:xfrm>
            <a:off x="533400" y="228600"/>
            <a:ext cx="4876800" cy="990600"/>
          </a:xfrm>
          <a:prstGeom prst="ellipse">
            <a:avLst/>
          </a:prstGeom>
          <a:ln>
            <a:noFill/>
          </a:ln>
          <a:effectLst>
            <a:softEdge rad="112500"/>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12648" y="1600200"/>
            <a:ext cx="8153400" cy="5257800"/>
          </a:xfrm>
        </p:spPr>
        <p:txBody>
          <a:bodyPr>
            <a:normAutofit fontScale="77500" lnSpcReduction="20000"/>
          </a:bodyPr>
          <a:lstStyle/>
          <a:p>
            <a:r>
              <a:rPr lang="sr-Latn-BA" sz="3100" b="1" dirty="0" smtClean="0"/>
              <a:t>Izveštaj o kapitalnim izdacima i primanjima</a:t>
            </a:r>
          </a:p>
          <a:p>
            <a:pPr algn="just">
              <a:buNone/>
            </a:pPr>
            <a:r>
              <a:rPr lang="sr-Latn-BA" sz="3100" dirty="0" smtClean="0"/>
              <a:t>   </a:t>
            </a:r>
            <a:r>
              <a:rPr lang="en-US" sz="3100" dirty="0" err="1" smtClean="0"/>
              <a:t>Izveštaj</a:t>
            </a:r>
            <a:r>
              <a:rPr lang="ru-RU" sz="3100" dirty="0" smtClean="0"/>
              <a:t> </a:t>
            </a:r>
            <a:r>
              <a:rPr lang="en-US" sz="3100" dirty="0" smtClean="0"/>
              <a:t>o</a:t>
            </a:r>
            <a:r>
              <a:rPr lang="ru-RU" sz="3100" dirty="0" smtClean="0"/>
              <a:t> </a:t>
            </a:r>
            <a:r>
              <a:rPr lang="en-US" sz="3100" dirty="0" err="1" smtClean="0"/>
              <a:t>kapitalnim</a:t>
            </a:r>
            <a:r>
              <a:rPr lang="ru-RU" sz="3100" dirty="0" smtClean="0"/>
              <a:t> </a:t>
            </a:r>
            <a:r>
              <a:rPr lang="en-US" sz="3100" dirty="0" err="1" smtClean="0"/>
              <a:t>izdacima</a:t>
            </a:r>
            <a:r>
              <a:rPr lang="ru-RU" sz="3100" dirty="0" smtClean="0"/>
              <a:t> </a:t>
            </a:r>
            <a:r>
              <a:rPr lang="en-US" sz="3100" dirty="0" err="1" smtClean="0"/>
              <a:t>i</a:t>
            </a:r>
            <a:r>
              <a:rPr lang="ru-RU" sz="3100" dirty="0" smtClean="0"/>
              <a:t> </a:t>
            </a:r>
            <a:r>
              <a:rPr lang="en-US" sz="3100" dirty="0" err="1" smtClean="0"/>
              <a:t>primanjima</a:t>
            </a:r>
            <a:r>
              <a:rPr lang="sr-Latn-BA" sz="3100" dirty="0" smtClean="0"/>
              <a:t> sastavljaju korisnici budžetskih sredstava, </a:t>
            </a:r>
            <a:r>
              <a:rPr lang="en-US" sz="3100" dirty="0" err="1" smtClean="0"/>
              <a:t>korisni</a:t>
            </a:r>
            <a:r>
              <a:rPr lang="sr-Latn-BA" sz="3100" dirty="0" smtClean="0"/>
              <a:t>ci</a:t>
            </a:r>
            <a:r>
              <a:rPr lang="ru-RU" sz="3100" dirty="0" smtClean="0"/>
              <a:t> </a:t>
            </a:r>
            <a:r>
              <a:rPr lang="en-US" sz="3100" dirty="0" err="1" smtClean="0"/>
              <a:t>sredstava</a:t>
            </a:r>
            <a:r>
              <a:rPr lang="ru-RU" sz="3100" dirty="0" smtClean="0"/>
              <a:t> </a:t>
            </a:r>
            <a:r>
              <a:rPr lang="en-US" sz="3100" dirty="0" err="1" smtClean="0"/>
              <a:t>organizacija</a:t>
            </a:r>
            <a:r>
              <a:rPr lang="ru-RU" sz="3100" dirty="0" smtClean="0"/>
              <a:t> </a:t>
            </a:r>
            <a:r>
              <a:rPr lang="en-US" sz="3100" dirty="0" err="1" smtClean="0"/>
              <a:t>za</a:t>
            </a:r>
            <a:r>
              <a:rPr lang="ru-RU" sz="3100" dirty="0" smtClean="0"/>
              <a:t> </a:t>
            </a:r>
            <a:r>
              <a:rPr lang="en-US" sz="3100" dirty="0" err="1" smtClean="0"/>
              <a:t>obavezno</a:t>
            </a:r>
            <a:r>
              <a:rPr lang="ru-RU" sz="3100" dirty="0" smtClean="0"/>
              <a:t> </a:t>
            </a:r>
            <a:r>
              <a:rPr lang="en-US" sz="3100" dirty="0" err="1" smtClean="0"/>
              <a:t>socijalno</a:t>
            </a:r>
            <a:r>
              <a:rPr lang="ru-RU" sz="3100" dirty="0" smtClean="0"/>
              <a:t> </a:t>
            </a:r>
            <a:r>
              <a:rPr lang="en-US" sz="3100" dirty="0" err="1" smtClean="0"/>
              <a:t>osiguranje</a:t>
            </a:r>
            <a:r>
              <a:rPr lang="ru-RU" sz="3100" dirty="0" smtClean="0"/>
              <a:t> </a:t>
            </a:r>
            <a:r>
              <a:rPr lang="en-US" sz="3100" dirty="0" err="1" smtClean="0"/>
              <a:t>i</a:t>
            </a:r>
            <a:r>
              <a:rPr lang="ru-RU" sz="3100" dirty="0" smtClean="0"/>
              <a:t> </a:t>
            </a:r>
            <a:r>
              <a:rPr lang="en-US" sz="3100" dirty="0" err="1" smtClean="0"/>
              <a:t>budžetskih</a:t>
            </a:r>
            <a:r>
              <a:rPr lang="ru-RU" sz="3100" dirty="0" smtClean="0"/>
              <a:t> </a:t>
            </a:r>
            <a:r>
              <a:rPr lang="en-US" sz="3100" dirty="0" err="1" smtClean="0"/>
              <a:t>fondova</a:t>
            </a:r>
            <a:r>
              <a:rPr lang="sr-Latn-BA" sz="3100" dirty="0" smtClean="0"/>
              <a:t>.</a:t>
            </a:r>
            <a:r>
              <a:rPr lang="ru-RU" sz="3100" dirty="0" smtClean="0"/>
              <a:t> </a:t>
            </a:r>
            <a:r>
              <a:rPr lang="sr-Latn-BA" sz="3100" dirty="0" err="1" smtClean="0"/>
              <a:t>S</a:t>
            </a:r>
            <a:r>
              <a:rPr lang="en-US" sz="3100" dirty="0" err="1" smtClean="0"/>
              <a:t>adrži</a:t>
            </a:r>
            <a:r>
              <a:rPr lang="ru-RU" sz="3100" dirty="0" smtClean="0"/>
              <a:t> </a:t>
            </a:r>
            <a:r>
              <a:rPr lang="en-US" sz="3100" dirty="0" err="1" smtClean="0"/>
              <a:t>podatke</a:t>
            </a:r>
            <a:r>
              <a:rPr lang="ru-RU" sz="3100" dirty="0" smtClean="0"/>
              <a:t> </a:t>
            </a:r>
            <a:r>
              <a:rPr lang="en-US" sz="3100" dirty="0" smtClean="0"/>
              <a:t>o</a:t>
            </a:r>
            <a:r>
              <a:rPr lang="ru-RU" sz="3100" dirty="0" smtClean="0"/>
              <a:t> </a:t>
            </a:r>
            <a:r>
              <a:rPr lang="en-US" sz="3100" dirty="0" err="1" smtClean="0"/>
              <a:t>ukupno</a:t>
            </a:r>
            <a:r>
              <a:rPr lang="ru-RU" sz="3100" dirty="0" smtClean="0"/>
              <a:t> </a:t>
            </a:r>
            <a:r>
              <a:rPr lang="en-US" sz="3100" dirty="0" err="1" smtClean="0"/>
              <a:t>ostvarenim</a:t>
            </a:r>
            <a:r>
              <a:rPr lang="ru-RU" sz="3100" dirty="0" smtClean="0"/>
              <a:t> </a:t>
            </a:r>
            <a:r>
              <a:rPr lang="en-US" sz="3100" dirty="0" err="1" smtClean="0"/>
              <a:t>primanjima</a:t>
            </a:r>
            <a:r>
              <a:rPr lang="ru-RU" sz="3100" dirty="0" smtClean="0"/>
              <a:t> </a:t>
            </a:r>
            <a:r>
              <a:rPr lang="sr-Latn-BA" sz="3100" dirty="0" smtClean="0"/>
              <a:t>(npr. prodaja pokretne imovine, osnovnih sredstava) </a:t>
            </a:r>
            <a:r>
              <a:rPr lang="en-US" sz="3100" dirty="0" err="1" smtClean="0"/>
              <a:t>i</a:t>
            </a:r>
            <a:r>
              <a:rPr lang="ru-RU" sz="3100" dirty="0" smtClean="0"/>
              <a:t> </a:t>
            </a:r>
            <a:r>
              <a:rPr lang="en-US" sz="3100" dirty="0" err="1" smtClean="0"/>
              <a:t>izvršenim</a:t>
            </a:r>
            <a:r>
              <a:rPr lang="ru-RU" sz="3100" dirty="0" smtClean="0"/>
              <a:t> </a:t>
            </a:r>
            <a:r>
              <a:rPr lang="en-US" sz="3100" dirty="0" err="1" smtClean="0"/>
              <a:t>izdacima</a:t>
            </a:r>
            <a:r>
              <a:rPr lang="sr-Latn-BA" sz="3100" dirty="0" smtClean="0"/>
              <a:t> (za kupovinu medicinske i laboratorijske opreme</a:t>
            </a:r>
            <a:r>
              <a:rPr lang="ru-RU" sz="3100" dirty="0" smtClean="0"/>
              <a:t>,</a:t>
            </a:r>
            <a:r>
              <a:rPr lang="sr-Latn-BA" sz="3100" dirty="0" smtClean="0"/>
              <a:t> administrativne opreme i sl.)</a:t>
            </a:r>
            <a:r>
              <a:rPr lang="ru-RU" sz="3100" dirty="0" smtClean="0"/>
              <a:t> </a:t>
            </a:r>
            <a:r>
              <a:rPr lang="en-US" sz="3100" dirty="0" err="1" smtClean="0"/>
              <a:t>kao</a:t>
            </a:r>
            <a:r>
              <a:rPr lang="ru-RU" sz="3100" dirty="0" smtClean="0"/>
              <a:t> </a:t>
            </a:r>
            <a:r>
              <a:rPr lang="en-US" sz="3100" dirty="0" err="1" smtClean="0"/>
              <a:t>i</a:t>
            </a:r>
            <a:r>
              <a:rPr lang="ru-RU" sz="3100" dirty="0" smtClean="0"/>
              <a:t> </a:t>
            </a:r>
            <a:r>
              <a:rPr lang="en-US" sz="3100" dirty="0" err="1" smtClean="0"/>
              <a:t>rezultat</a:t>
            </a:r>
            <a:r>
              <a:rPr lang="ru-RU" sz="3100" dirty="0" smtClean="0"/>
              <a:t> </a:t>
            </a:r>
            <a:r>
              <a:rPr lang="en-US" sz="3100" dirty="0" err="1" smtClean="0"/>
              <a:t>koji</a:t>
            </a:r>
            <a:r>
              <a:rPr lang="ru-RU" sz="3100" dirty="0" smtClean="0"/>
              <a:t> </a:t>
            </a:r>
            <a:r>
              <a:rPr lang="en-US" sz="3100" dirty="0" smtClean="0"/>
              <a:t>se</a:t>
            </a:r>
            <a:r>
              <a:rPr lang="ru-RU" sz="3100" dirty="0" smtClean="0"/>
              <a:t> </a:t>
            </a:r>
            <a:r>
              <a:rPr lang="en-US" sz="3100" dirty="0" err="1" smtClean="0"/>
              <a:t>utvr</a:t>
            </a:r>
            <a:r>
              <a:rPr lang="sr-Latn-BA" sz="3100" dirty="0" smtClean="0"/>
              <a:t>đ</a:t>
            </a:r>
            <a:r>
              <a:rPr lang="en-US" sz="3100" dirty="0" err="1" smtClean="0"/>
              <a:t>uje</a:t>
            </a:r>
            <a:r>
              <a:rPr lang="ru-RU" sz="3100" dirty="0" smtClean="0"/>
              <a:t> </a:t>
            </a:r>
            <a:r>
              <a:rPr lang="en-US" sz="3100" dirty="0" err="1" smtClean="0"/>
              <a:t>kao</a:t>
            </a:r>
            <a:r>
              <a:rPr lang="ru-RU" sz="3100" dirty="0" smtClean="0"/>
              <a:t> </a:t>
            </a:r>
            <a:r>
              <a:rPr lang="en-US" sz="3100" dirty="0" err="1" smtClean="0"/>
              <a:t>razlika</a:t>
            </a:r>
            <a:r>
              <a:rPr lang="ru-RU" sz="3100" dirty="0" smtClean="0"/>
              <a:t> </a:t>
            </a:r>
            <a:r>
              <a:rPr lang="en-US" sz="3100" dirty="0" err="1" smtClean="0"/>
              <a:t>izme</a:t>
            </a:r>
            <a:r>
              <a:rPr lang="sr-Latn-BA" sz="3100" dirty="0" smtClean="0"/>
              <a:t>đ</a:t>
            </a:r>
            <a:r>
              <a:rPr lang="en-US" sz="3100" dirty="0" smtClean="0"/>
              <a:t>u</a:t>
            </a:r>
            <a:r>
              <a:rPr lang="ru-RU" sz="3100" dirty="0" smtClean="0"/>
              <a:t> </a:t>
            </a:r>
            <a:r>
              <a:rPr lang="en-US" sz="3100" dirty="0" err="1" smtClean="0"/>
              <a:t>ostvarenih</a:t>
            </a:r>
            <a:r>
              <a:rPr lang="ru-RU" sz="3100" dirty="0" smtClean="0"/>
              <a:t> </a:t>
            </a:r>
            <a:r>
              <a:rPr lang="en-US" sz="3100" dirty="0" err="1" smtClean="0"/>
              <a:t>primanja</a:t>
            </a:r>
            <a:r>
              <a:rPr lang="ru-RU" sz="3100" dirty="0" smtClean="0"/>
              <a:t> </a:t>
            </a:r>
            <a:r>
              <a:rPr lang="en-US" sz="3100" dirty="0" err="1" smtClean="0"/>
              <a:t>i</a:t>
            </a:r>
            <a:r>
              <a:rPr lang="ru-RU" sz="3100" dirty="0" smtClean="0"/>
              <a:t> </a:t>
            </a:r>
            <a:r>
              <a:rPr lang="en-US" sz="3100" dirty="0" err="1" smtClean="0"/>
              <a:t>izdataka</a:t>
            </a:r>
            <a:r>
              <a:rPr lang="ru-RU" sz="3100" dirty="0" smtClean="0"/>
              <a:t>.</a:t>
            </a:r>
            <a:endParaRPr lang="sr-Latn-BA" sz="3100" dirty="0" smtClean="0"/>
          </a:p>
          <a:p>
            <a:r>
              <a:rPr lang="sr-Latn-BA" sz="3100" b="1" dirty="0" smtClean="0"/>
              <a:t>Izveštaj o izvršenju budžeta</a:t>
            </a:r>
          </a:p>
          <a:p>
            <a:pPr algn="just">
              <a:buNone/>
            </a:pPr>
            <a:r>
              <a:rPr lang="sr-Latn-BA" sz="3100" dirty="0" smtClean="0"/>
              <a:t>    </a:t>
            </a:r>
            <a:r>
              <a:rPr lang="en-US" sz="3100" dirty="0" err="1" smtClean="0"/>
              <a:t>Sve</a:t>
            </a:r>
            <a:r>
              <a:rPr lang="ru-RU" sz="3100" dirty="0" smtClean="0"/>
              <a:t> </a:t>
            </a:r>
            <a:r>
              <a:rPr lang="en-US" sz="3100" dirty="0" err="1" smtClean="0"/>
              <a:t>zdravstvene</a:t>
            </a:r>
            <a:r>
              <a:rPr lang="ru-RU" sz="3100" dirty="0" smtClean="0"/>
              <a:t> </a:t>
            </a:r>
            <a:r>
              <a:rPr lang="en-US" sz="3100" dirty="0" err="1" smtClean="0"/>
              <a:t>ustanove</a:t>
            </a:r>
            <a:r>
              <a:rPr lang="ru-RU" sz="3100" dirty="0" smtClean="0"/>
              <a:t> </a:t>
            </a:r>
            <a:r>
              <a:rPr lang="en-US" sz="3100" dirty="0" err="1" smtClean="0"/>
              <a:t>sastavljaju</a:t>
            </a:r>
            <a:r>
              <a:rPr lang="ru-RU" sz="3100" dirty="0" smtClean="0"/>
              <a:t> </a:t>
            </a:r>
            <a:r>
              <a:rPr lang="en-US" sz="3100" dirty="0" err="1" smtClean="0"/>
              <a:t>izveštaj</a:t>
            </a:r>
            <a:r>
              <a:rPr lang="ru-RU" sz="3100" dirty="0" smtClean="0"/>
              <a:t> </a:t>
            </a:r>
            <a:r>
              <a:rPr lang="en-US" sz="3100" dirty="0" smtClean="0"/>
              <a:t>o</a:t>
            </a:r>
            <a:r>
              <a:rPr lang="ru-RU" sz="3100" dirty="0" smtClean="0"/>
              <a:t> </a:t>
            </a:r>
            <a:r>
              <a:rPr lang="en-US" sz="3100" dirty="0" err="1" smtClean="0"/>
              <a:t>izvršenju</a:t>
            </a:r>
            <a:r>
              <a:rPr lang="ru-RU" sz="3100" dirty="0" smtClean="0"/>
              <a:t> </a:t>
            </a:r>
            <a:r>
              <a:rPr lang="sr-Latn-BA" sz="3100" dirty="0" smtClean="0"/>
              <a:t>finansijskog plana, odnosno </a:t>
            </a:r>
            <a:r>
              <a:rPr lang="ru-RU" sz="3100" dirty="0" smtClean="0"/>
              <a:t> </a:t>
            </a:r>
            <a:r>
              <a:rPr lang="sr-Latn-BA" sz="3100" dirty="0" smtClean="0"/>
              <a:t>i</a:t>
            </a:r>
            <a:r>
              <a:rPr lang="en-US" sz="3100" dirty="0" err="1" smtClean="0"/>
              <a:t>zveštaj</a:t>
            </a:r>
            <a:r>
              <a:rPr lang="ru-RU" sz="3100" dirty="0" smtClean="0"/>
              <a:t> </a:t>
            </a:r>
            <a:r>
              <a:rPr lang="en-US" sz="3100" dirty="0" smtClean="0"/>
              <a:t>o</a:t>
            </a:r>
            <a:r>
              <a:rPr lang="ru-RU" sz="3100" dirty="0" smtClean="0"/>
              <a:t> </a:t>
            </a:r>
            <a:r>
              <a:rPr lang="en-US" sz="3100" dirty="0" err="1" smtClean="0"/>
              <a:t>izvršenju</a:t>
            </a:r>
            <a:r>
              <a:rPr lang="ru-RU" sz="3100" dirty="0" smtClean="0"/>
              <a:t> </a:t>
            </a:r>
            <a:r>
              <a:rPr lang="en-US" sz="3100" dirty="0" err="1" smtClean="0"/>
              <a:t>budžeta</a:t>
            </a:r>
            <a:r>
              <a:rPr lang="ru-RU" sz="3100" dirty="0" smtClean="0"/>
              <a:t> (</a:t>
            </a:r>
            <a:r>
              <a:rPr lang="en-US" sz="3100" dirty="0" err="1" smtClean="0"/>
              <a:t>po</a:t>
            </a:r>
            <a:r>
              <a:rPr lang="ru-RU" sz="3100" dirty="0" smtClean="0"/>
              <a:t> </a:t>
            </a:r>
            <a:r>
              <a:rPr lang="en-US" sz="3100" dirty="0" err="1" smtClean="0"/>
              <a:t>gotovinskoj</a:t>
            </a:r>
            <a:r>
              <a:rPr lang="ru-RU" sz="3100" dirty="0" smtClean="0"/>
              <a:t> </a:t>
            </a:r>
            <a:r>
              <a:rPr lang="en-US" sz="3100" dirty="0" err="1" smtClean="0"/>
              <a:t>osnovi</a:t>
            </a:r>
            <a:r>
              <a:rPr lang="ru-RU" sz="3100" dirty="0" smtClean="0"/>
              <a:t>), </a:t>
            </a:r>
            <a:r>
              <a:rPr lang="en-US" sz="3100" dirty="0" err="1" smtClean="0"/>
              <a:t>koji</a:t>
            </a:r>
            <a:r>
              <a:rPr lang="ru-RU" sz="3100" dirty="0" smtClean="0"/>
              <a:t> </a:t>
            </a:r>
            <a:r>
              <a:rPr lang="en-US" sz="3100" dirty="0" err="1" smtClean="0"/>
              <a:t>Republički</a:t>
            </a:r>
            <a:r>
              <a:rPr lang="ru-RU" sz="3100" dirty="0" smtClean="0"/>
              <a:t> </a:t>
            </a:r>
            <a:r>
              <a:rPr lang="en-US" sz="3100" dirty="0" smtClean="0"/>
              <a:t>fond</a:t>
            </a:r>
            <a:r>
              <a:rPr lang="ru-RU" sz="3100" dirty="0" smtClean="0"/>
              <a:t> </a:t>
            </a:r>
            <a:r>
              <a:rPr lang="en-US" sz="3100" dirty="0" err="1" smtClean="0"/>
              <a:t>svim</a:t>
            </a:r>
            <a:r>
              <a:rPr lang="ru-RU" sz="3100" dirty="0" smtClean="0"/>
              <a:t> </a:t>
            </a:r>
            <a:r>
              <a:rPr lang="en-US" sz="3100" dirty="0" err="1" smtClean="0"/>
              <a:t>zdravstvenim</a:t>
            </a:r>
            <a:r>
              <a:rPr lang="ru-RU" sz="3100" dirty="0" smtClean="0"/>
              <a:t> </a:t>
            </a:r>
            <a:r>
              <a:rPr lang="en-US" sz="3100" dirty="0" err="1" smtClean="0"/>
              <a:t>ustanovama</a:t>
            </a:r>
            <a:r>
              <a:rPr lang="ru-RU" sz="3100" dirty="0" smtClean="0"/>
              <a:t> </a:t>
            </a:r>
            <a:r>
              <a:rPr lang="en-US" sz="3100" dirty="0" err="1" smtClean="0"/>
              <a:t>preko</a:t>
            </a:r>
            <a:r>
              <a:rPr lang="ru-RU" sz="3100" dirty="0" smtClean="0"/>
              <a:t> </a:t>
            </a:r>
            <a:r>
              <a:rPr lang="en-US" sz="3100" dirty="0" err="1" smtClean="0"/>
              <a:t>filijala</a:t>
            </a:r>
            <a:r>
              <a:rPr lang="ru-RU" sz="3100" dirty="0" smtClean="0"/>
              <a:t> </a:t>
            </a:r>
            <a:r>
              <a:rPr lang="en-US" sz="3100" dirty="0" err="1" smtClean="0"/>
              <a:t>dostavlja</a:t>
            </a:r>
            <a:r>
              <a:rPr lang="ru-RU" sz="3100" dirty="0" smtClean="0"/>
              <a:t> </a:t>
            </a:r>
            <a:r>
              <a:rPr lang="en-US" sz="3100" dirty="0" err="1" smtClean="0"/>
              <a:t>elektronskim</a:t>
            </a:r>
            <a:r>
              <a:rPr lang="ru-RU" sz="3100" dirty="0" smtClean="0"/>
              <a:t> </a:t>
            </a:r>
            <a:r>
              <a:rPr lang="en-US" sz="3100" dirty="0" err="1" smtClean="0"/>
              <a:t>putem</a:t>
            </a:r>
            <a:r>
              <a:rPr lang="ru-RU" sz="3100" dirty="0" smtClean="0"/>
              <a:t>. </a:t>
            </a:r>
            <a:r>
              <a:rPr lang="en-US" sz="3100" dirty="0" smtClean="0"/>
              <a:t>U</a:t>
            </a:r>
            <a:r>
              <a:rPr lang="ru-RU" sz="3100" dirty="0" smtClean="0"/>
              <a:t> </a:t>
            </a:r>
            <a:r>
              <a:rPr lang="en-US" sz="3100" dirty="0" err="1" smtClean="0"/>
              <a:t>ovaj</a:t>
            </a:r>
            <a:r>
              <a:rPr lang="ru-RU" sz="3100" dirty="0" smtClean="0"/>
              <a:t> </a:t>
            </a:r>
            <a:r>
              <a:rPr lang="en-US" sz="3100" dirty="0" err="1" smtClean="0"/>
              <a:t>izveštaj</a:t>
            </a:r>
            <a:r>
              <a:rPr lang="ru-RU" sz="3100" dirty="0" smtClean="0"/>
              <a:t> </a:t>
            </a:r>
            <a:r>
              <a:rPr lang="en-US" sz="3100" dirty="0" err="1" smtClean="0"/>
              <a:t>unose</a:t>
            </a:r>
            <a:r>
              <a:rPr lang="ru-RU" sz="3100" dirty="0" smtClean="0"/>
              <a:t> </a:t>
            </a:r>
            <a:r>
              <a:rPr lang="en-US" sz="3100" dirty="0" smtClean="0"/>
              <a:t>se</a:t>
            </a:r>
            <a:r>
              <a:rPr lang="ru-RU" sz="3100" dirty="0" smtClean="0"/>
              <a:t> </a:t>
            </a:r>
            <a:r>
              <a:rPr lang="en-US" sz="3100" dirty="0" err="1" smtClean="0"/>
              <a:t>podaci</a:t>
            </a:r>
            <a:r>
              <a:rPr lang="ru-RU" sz="3100" dirty="0" smtClean="0"/>
              <a:t> </a:t>
            </a:r>
            <a:r>
              <a:rPr lang="en-US" sz="3100" dirty="0" smtClean="0"/>
              <a:t>o</a:t>
            </a:r>
            <a:r>
              <a:rPr lang="ru-RU" sz="3100" dirty="0" smtClean="0"/>
              <a:t> </a:t>
            </a:r>
            <a:r>
              <a:rPr lang="en-US" sz="3100" dirty="0" err="1" smtClean="0"/>
              <a:t>ostvarenim</a:t>
            </a:r>
            <a:r>
              <a:rPr lang="ru-RU" sz="3100" dirty="0" smtClean="0"/>
              <a:t> </a:t>
            </a:r>
            <a:r>
              <a:rPr lang="en-US" sz="3100" dirty="0" err="1" smtClean="0"/>
              <a:t>prihodima</a:t>
            </a:r>
            <a:r>
              <a:rPr lang="ru-RU" sz="3100" dirty="0" smtClean="0"/>
              <a:t> </a:t>
            </a:r>
            <a:r>
              <a:rPr lang="en-US" sz="3100" dirty="0" err="1" smtClean="0"/>
              <a:t>i</a:t>
            </a:r>
            <a:r>
              <a:rPr lang="ru-RU" sz="3100" dirty="0" smtClean="0"/>
              <a:t> </a:t>
            </a:r>
            <a:r>
              <a:rPr lang="en-US" sz="3100" dirty="0" err="1" smtClean="0"/>
              <a:t>primanjima</a:t>
            </a:r>
            <a:r>
              <a:rPr lang="ru-RU" sz="3100" dirty="0" smtClean="0"/>
              <a:t> </a:t>
            </a:r>
            <a:r>
              <a:rPr lang="en-US" sz="3100" dirty="0" err="1" smtClean="0"/>
              <a:t>i</a:t>
            </a:r>
            <a:r>
              <a:rPr lang="ru-RU" sz="3100" dirty="0" smtClean="0"/>
              <a:t> </a:t>
            </a:r>
            <a:r>
              <a:rPr lang="en-US" sz="3100" dirty="0" err="1" smtClean="0"/>
              <a:t>izvršenim</a:t>
            </a:r>
            <a:r>
              <a:rPr lang="ru-RU" sz="3100" dirty="0" smtClean="0"/>
              <a:t> </a:t>
            </a:r>
            <a:r>
              <a:rPr lang="en-US" sz="3100" dirty="0" err="1" smtClean="0"/>
              <a:t>rashodima</a:t>
            </a:r>
            <a:r>
              <a:rPr lang="ru-RU" sz="3100" dirty="0" smtClean="0"/>
              <a:t> </a:t>
            </a:r>
            <a:r>
              <a:rPr lang="en-US" sz="3100" dirty="0" err="1" smtClean="0"/>
              <a:t>i</a:t>
            </a:r>
            <a:r>
              <a:rPr lang="ru-RU" sz="3100" dirty="0" smtClean="0"/>
              <a:t> </a:t>
            </a:r>
            <a:r>
              <a:rPr lang="en-US" sz="3100" dirty="0" err="1" smtClean="0"/>
              <a:t>izdacima</a:t>
            </a:r>
            <a:r>
              <a:rPr lang="ru-RU" sz="3100" dirty="0" smtClean="0"/>
              <a:t>, </a:t>
            </a:r>
            <a:r>
              <a:rPr lang="en-US" sz="3100" b="1" dirty="0" err="1" smtClean="0"/>
              <a:t>po</a:t>
            </a:r>
            <a:r>
              <a:rPr lang="ru-RU" sz="3100" b="1" dirty="0" smtClean="0"/>
              <a:t> </a:t>
            </a:r>
            <a:r>
              <a:rPr lang="en-US" sz="3100" b="1" dirty="0" err="1" smtClean="0"/>
              <a:t>izvorima</a:t>
            </a:r>
            <a:r>
              <a:rPr lang="ru-RU" sz="3100" b="1" dirty="0" smtClean="0"/>
              <a:t> </a:t>
            </a:r>
            <a:r>
              <a:rPr lang="en-US" sz="3100" b="1" dirty="0" err="1" smtClean="0"/>
              <a:t>finansiranja</a:t>
            </a:r>
            <a:r>
              <a:rPr lang="sr-Latn-BA" sz="3100" dirty="0" smtClean="0"/>
              <a:t>.</a:t>
            </a:r>
          </a:p>
          <a:p>
            <a:endParaRPr lang="sr-Latn-BA"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152400" y="1600200"/>
            <a:ext cx="8613648" cy="4876800"/>
          </a:xfrm>
        </p:spPr>
        <p:txBody>
          <a:bodyPr>
            <a:normAutofit/>
          </a:bodyPr>
          <a:lstStyle/>
          <a:p>
            <a:pPr>
              <a:buNone/>
            </a:pPr>
            <a:endParaRPr lang="en-US" dirty="0" smtClean="0"/>
          </a:p>
          <a:p>
            <a:pPr>
              <a:buNone/>
            </a:pPr>
            <a:endParaRPr lang="en-US" dirty="0" smtClean="0"/>
          </a:p>
          <a:p>
            <a:pPr>
              <a:buNone/>
            </a:pPr>
            <a:r>
              <a:rPr lang="en-US" sz="4000" b="1" dirty="0" smtClean="0"/>
              <a:t>             </a:t>
            </a:r>
            <a:r>
              <a:rPr lang="sr-Latn-RS" sz="4000" b="1" dirty="0" smtClean="0"/>
              <a:t>HVALA NA PAŽNJI</a:t>
            </a:r>
            <a:endParaRPr lang="sr-Latn-RS" sz="2800" b="1" dirty="0" smtClean="0"/>
          </a:p>
          <a:p>
            <a:pPr>
              <a:buNone/>
            </a:pPr>
            <a:endParaRPr lang="en-US" sz="4000" b="1" dirty="0"/>
          </a:p>
          <a:p>
            <a:pPr>
              <a:buNone/>
            </a:pPr>
            <a:r>
              <a:rPr lang="sr-Latn-RS" sz="4000" b="1" dirty="0" smtClean="0"/>
              <a:t>                 </a:t>
            </a:r>
            <a:endParaRPr lang="en-US" sz="2000" i="1" dirty="0"/>
          </a:p>
        </p:txBody>
      </p:sp>
      <p:pic>
        <p:nvPicPr>
          <p:cNvPr id="4" name="Picture 4" descr="Сродна слика"/>
          <p:cNvPicPr>
            <a:picLocks noChangeAspect="1" noChangeArrowheads="1"/>
          </p:cNvPicPr>
          <p:nvPr/>
        </p:nvPicPr>
        <p:blipFill>
          <a:blip r:embed="rId2" cstate="print"/>
          <a:srcRect/>
          <a:stretch>
            <a:fillRect/>
          </a:stretch>
        </p:blipFill>
        <p:spPr bwMode="auto">
          <a:xfrm>
            <a:off x="2895600" y="3581400"/>
            <a:ext cx="2895600" cy="289905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000" dirty="0" smtClean="0"/>
              <a:t>KONCEPTUALNE KARAKTERISTIKE FINANSIJSKOG IZVEŠTAVANJA</a:t>
            </a:r>
            <a:endParaRPr lang="en-US" sz="2000" dirty="0"/>
          </a:p>
        </p:txBody>
      </p:sp>
      <p:sp>
        <p:nvSpPr>
          <p:cNvPr id="3" name="Content Placeholder 2"/>
          <p:cNvSpPr>
            <a:spLocks noGrp="1"/>
          </p:cNvSpPr>
          <p:nvPr>
            <p:ph sz="quarter" idx="1"/>
          </p:nvPr>
        </p:nvSpPr>
        <p:spPr>
          <a:xfrm>
            <a:off x="612648" y="1600200"/>
            <a:ext cx="8153400" cy="5029200"/>
          </a:xfrm>
        </p:spPr>
        <p:txBody>
          <a:bodyPr>
            <a:normAutofit fontScale="77500" lnSpcReduction="20000"/>
          </a:bodyPr>
          <a:lstStyle/>
          <a:p>
            <a:pPr algn="just"/>
            <a:r>
              <a:rPr lang="en-US" dirty="0" err="1" smtClean="0"/>
              <a:t>Mnogi</a:t>
            </a:r>
            <a:r>
              <a:rPr lang="ru-RU" dirty="0" smtClean="0"/>
              <a:t> </a:t>
            </a:r>
            <a:r>
              <a:rPr lang="en-US" dirty="0" err="1" smtClean="0"/>
              <a:t>entiteti</a:t>
            </a:r>
            <a:r>
              <a:rPr lang="ru-RU" dirty="0" smtClean="0"/>
              <a:t> </a:t>
            </a:r>
            <a:r>
              <a:rPr lang="en-US" dirty="0" err="1" smtClean="0"/>
              <a:t>širom</a:t>
            </a:r>
            <a:r>
              <a:rPr lang="ru-RU" dirty="0" smtClean="0"/>
              <a:t> </a:t>
            </a:r>
            <a:r>
              <a:rPr lang="en-US" dirty="0" err="1" smtClean="0"/>
              <a:t>sveta</a:t>
            </a:r>
            <a:r>
              <a:rPr lang="ru-RU" dirty="0" smtClean="0"/>
              <a:t> </a:t>
            </a:r>
            <a:r>
              <a:rPr lang="en-US" dirty="0" err="1" smtClean="0"/>
              <a:t>pripremaju</a:t>
            </a:r>
            <a:r>
              <a:rPr lang="ru-RU" dirty="0" smtClean="0"/>
              <a:t> </a:t>
            </a:r>
            <a:r>
              <a:rPr lang="en-US" dirty="0" err="1" smtClean="0"/>
              <a:t>i</a:t>
            </a:r>
            <a:r>
              <a:rPr lang="ru-RU" dirty="0" smtClean="0"/>
              <a:t> </a:t>
            </a:r>
            <a:r>
              <a:rPr lang="en-US" dirty="0" err="1" smtClean="0"/>
              <a:t>prezentuju</a:t>
            </a:r>
            <a:r>
              <a:rPr lang="ru-RU" dirty="0" smtClean="0"/>
              <a:t> </a:t>
            </a:r>
            <a:r>
              <a:rPr lang="en-US" dirty="0" err="1" smtClean="0"/>
              <a:t>finansijske</a:t>
            </a:r>
            <a:r>
              <a:rPr lang="ru-RU" dirty="0" smtClean="0"/>
              <a:t> </a:t>
            </a:r>
            <a:r>
              <a:rPr lang="en-US" dirty="0" err="1" smtClean="0"/>
              <a:t>izveštaje</a:t>
            </a:r>
            <a:r>
              <a:rPr lang="ru-RU" dirty="0" smtClean="0"/>
              <a:t> </a:t>
            </a:r>
            <a:r>
              <a:rPr lang="en-US" dirty="0" err="1" smtClean="0"/>
              <a:t>za</a:t>
            </a:r>
            <a:r>
              <a:rPr lang="ru-RU" dirty="0" smtClean="0"/>
              <a:t> </a:t>
            </a:r>
            <a:r>
              <a:rPr lang="en-US" dirty="0" err="1" smtClean="0"/>
              <a:t>eksterne</a:t>
            </a:r>
            <a:r>
              <a:rPr lang="ru-RU" dirty="0" smtClean="0"/>
              <a:t> </a:t>
            </a:r>
            <a:r>
              <a:rPr lang="en-US" dirty="0" err="1" smtClean="0"/>
              <a:t>korisnike</a:t>
            </a:r>
            <a:r>
              <a:rPr lang="ru-RU" dirty="0" smtClean="0"/>
              <a:t>. </a:t>
            </a:r>
            <a:r>
              <a:rPr lang="en-US" dirty="0" err="1" smtClean="0"/>
              <a:t>Iako</a:t>
            </a:r>
            <a:r>
              <a:rPr lang="ru-RU" dirty="0" smtClean="0"/>
              <a:t> </a:t>
            </a:r>
            <a:r>
              <a:rPr lang="en-US" dirty="0" err="1" smtClean="0"/>
              <a:t>takvi</a:t>
            </a:r>
            <a:r>
              <a:rPr lang="ru-RU" dirty="0" smtClean="0"/>
              <a:t> </a:t>
            </a:r>
            <a:r>
              <a:rPr lang="en-US" dirty="0" err="1" smtClean="0"/>
              <a:t>izveštaji</a:t>
            </a:r>
            <a:r>
              <a:rPr lang="ru-RU" dirty="0" smtClean="0"/>
              <a:t> </a:t>
            </a:r>
            <a:r>
              <a:rPr lang="en-US" dirty="0" err="1" smtClean="0"/>
              <a:t>mogu</a:t>
            </a:r>
            <a:r>
              <a:rPr lang="ru-RU" dirty="0" smtClean="0"/>
              <a:t> </a:t>
            </a:r>
            <a:r>
              <a:rPr lang="en-US" dirty="0" err="1" smtClean="0"/>
              <a:t>delovati</a:t>
            </a:r>
            <a:r>
              <a:rPr lang="ru-RU" dirty="0" smtClean="0"/>
              <a:t> </a:t>
            </a:r>
            <a:r>
              <a:rPr lang="en-US" dirty="0" err="1" smtClean="0"/>
              <a:t>slično</a:t>
            </a:r>
            <a:r>
              <a:rPr lang="ru-RU" dirty="0" smtClean="0"/>
              <a:t> </a:t>
            </a:r>
            <a:r>
              <a:rPr lang="en-US" dirty="0" err="1" smtClean="0"/>
              <a:t>od</a:t>
            </a:r>
            <a:r>
              <a:rPr lang="ru-RU" dirty="0" smtClean="0"/>
              <a:t> </a:t>
            </a:r>
            <a:r>
              <a:rPr lang="en-US" dirty="0" err="1" smtClean="0"/>
              <a:t>zemlje</a:t>
            </a:r>
            <a:r>
              <a:rPr lang="ru-RU" dirty="0" smtClean="0"/>
              <a:t> </a:t>
            </a:r>
            <a:r>
              <a:rPr lang="en-US" dirty="0" smtClean="0"/>
              <a:t>do</a:t>
            </a:r>
            <a:r>
              <a:rPr lang="ru-RU" dirty="0" smtClean="0"/>
              <a:t> </a:t>
            </a:r>
            <a:r>
              <a:rPr lang="en-US" dirty="0" err="1" smtClean="0"/>
              <a:t>zemlje</a:t>
            </a:r>
            <a:r>
              <a:rPr lang="ru-RU" dirty="0" smtClean="0"/>
              <a:t>, </a:t>
            </a:r>
            <a:r>
              <a:rPr lang="en-US" dirty="0" err="1" smtClean="0"/>
              <a:t>postoje</a:t>
            </a:r>
            <a:r>
              <a:rPr lang="ru-RU" dirty="0" smtClean="0"/>
              <a:t> </a:t>
            </a:r>
            <a:r>
              <a:rPr lang="en-US" dirty="0" err="1" smtClean="0"/>
              <a:t>razlike</a:t>
            </a:r>
            <a:r>
              <a:rPr lang="ru-RU" dirty="0" smtClean="0"/>
              <a:t> </a:t>
            </a:r>
            <a:r>
              <a:rPr lang="en-US" dirty="0" err="1" smtClean="0"/>
              <a:t>koje</a:t>
            </a:r>
            <a:r>
              <a:rPr lang="ru-RU" dirty="0" smtClean="0"/>
              <a:t> </a:t>
            </a:r>
            <a:r>
              <a:rPr lang="en-US" dirty="0" err="1" smtClean="0"/>
              <a:t>su</a:t>
            </a:r>
            <a:r>
              <a:rPr lang="ru-RU" dirty="0" smtClean="0"/>
              <a:t> </a:t>
            </a:r>
            <a:r>
              <a:rPr lang="en-US" dirty="0" err="1" smtClean="0"/>
              <a:t>verovatno</a:t>
            </a:r>
            <a:r>
              <a:rPr lang="ru-RU" dirty="0" smtClean="0"/>
              <a:t> </a:t>
            </a:r>
            <a:r>
              <a:rPr lang="en-US" dirty="0" err="1" smtClean="0"/>
              <a:t>izazvane</a:t>
            </a:r>
            <a:r>
              <a:rPr lang="ru-RU" dirty="0" smtClean="0"/>
              <a:t> </a:t>
            </a:r>
            <a:r>
              <a:rPr lang="en-US" dirty="0" err="1" smtClean="0"/>
              <a:t>različitim</a:t>
            </a:r>
            <a:r>
              <a:rPr lang="ru-RU" dirty="0" smtClean="0"/>
              <a:t> </a:t>
            </a:r>
            <a:r>
              <a:rPr lang="en-US" dirty="0" err="1" smtClean="0"/>
              <a:t>društvenim</a:t>
            </a:r>
            <a:r>
              <a:rPr lang="ru-RU" dirty="0" smtClean="0"/>
              <a:t>, </a:t>
            </a:r>
            <a:r>
              <a:rPr lang="en-US" dirty="0" err="1" smtClean="0"/>
              <a:t>ekonomskim</a:t>
            </a:r>
            <a:r>
              <a:rPr lang="ru-RU" dirty="0" smtClean="0"/>
              <a:t> </a:t>
            </a:r>
            <a:r>
              <a:rPr lang="en-US" dirty="0" err="1" smtClean="0"/>
              <a:t>i</a:t>
            </a:r>
            <a:r>
              <a:rPr lang="ru-RU" dirty="0" smtClean="0"/>
              <a:t> </a:t>
            </a:r>
            <a:r>
              <a:rPr lang="en-US" dirty="0" err="1" smtClean="0"/>
              <a:t>pravnim</a:t>
            </a:r>
            <a:r>
              <a:rPr lang="ru-RU" dirty="0" smtClean="0"/>
              <a:t> </a:t>
            </a:r>
            <a:r>
              <a:rPr lang="en-US" dirty="0" err="1" smtClean="0"/>
              <a:t>okolnostima</a:t>
            </a:r>
            <a:r>
              <a:rPr lang="ru-RU" dirty="0" smtClean="0"/>
              <a:t> </a:t>
            </a:r>
            <a:r>
              <a:rPr lang="en-US" dirty="0" err="1" smtClean="0"/>
              <a:t>i</a:t>
            </a:r>
            <a:r>
              <a:rPr lang="ru-RU" dirty="0" smtClean="0"/>
              <a:t> </a:t>
            </a:r>
            <a:r>
              <a:rPr lang="en-US" dirty="0" err="1" smtClean="0"/>
              <a:t>činjenicom</a:t>
            </a:r>
            <a:r>
              <a:rPr lang="ru-RU" dirty="0" smtClean="0"/>
              <a:t> </a:t>
            </a:r>
            <a:r>
              <a:rPr lang="en-US" dirty="0" err="1" smtClean="0"/>
              <a:t>da</a:t>
            </a:r>
            <a:r>
              <a:rPr lang="ru-RU" dirty="0" smtClean="0"/>
              <a:t> </a:t>
            </a:r>
            <a:r>
              <a:rPr lang="en-US" dirty="0" err="1" smtClean="0"/>
              <a:t>različite</a:t>
            </a:r>
            <a:r>
              <a:rPr lang="ru-RU" dirty="0" smtClean="0"/>
              <a:t> </a:t>
            </a:r>
            <a:r>
              <a:rPr lang="en-US" dirty="0" err="1" smtClean="0"/>
              <a:t>zemlje</a:t>
            </a:r>
            <a:r>
              <a:rPr lang="ru-RU" dirty="0" smtClean="0"/>
              <a:t> </a:t>
            </a:r>
            <a:r>
              <a:rPr lang="en-US" dirty="0" err="1" smtClean="0"/>
              <a:t>imaju</a:t>
            </a:r>
            <a:r>
              <a:rPr lang="ru-RU" dirty="0" smtClean="0"/>
              <a:t> </a:t>
            </a:r>
            <a:r>
              <a:rPr lang="en-US" dirty="0" smtClean="0"/>
              <a:t>u</a:t>
            </a:r>
            <a:r>
              <a:rPr lang="ru-RU" dirty="0" smtClean="0"/>
              <a:t> </a:t>
            </a:r>
            <a:r>
              <a:rPr lang="en-US" dirty="0" err="1" smtClean="0"/>
              <a:t>vidu</a:t>
            </a:r>
            <a:r>
              <a:rPr lang="ru-RU" dirty="0" smtClean="0"/>
              <a:t> </a:t>
            </a:r>
            <a:r>
              <a:rPr lang="en-US" dirty="0" err="1" smtClean="0"/>
              <a:t>potrebe</a:t>
            </a:r>
            <a:r>
              <a:rPr lang="ru-RU" dirty="0" smtClean="0"/>
              <a:t> </a:t>
            </a:r>
            <a:r>
              <a:rPr lang="en-US" dirty="0" err="1" smtClean="0"/>
              <a:t>različitih</a:t>
            </a:r>
            <a:r>
              <a:rPr lang="ru-RU" dirty="0" smtClean="0"/>
              <a:t> </a:t>
            </a:r>
            <a:r>
              <a:rPr lang="en-US" dirty="0" err="1" smtClean="0"/>
              <a:t>korisnika</a:t>
            </a:r>
            <a:r>
              <a:rPr lang="ru-RU" dirty="0" smtClean="0"/>
              <a:t> </a:t>
            </a:r>
            <a:r>
              <a:rPr lang="en-US" dirty="0" err="1" smtClean="0"/>
              <a:t>finansijskih</a:t>
            </a:r>
            <a:r>
              <a:rPr lang="ru-RU" dirty="0" smtClean="0"/>
              <a:t> </a:t>
            </a:r>
            <a:r>
              <a:rPr lang="en-US" dirty="0" err="1" smtClean="0"/>
              <a:t>izveštaja</a:t>
            </a:r>
            <a:r>
              <a:rPr lang="ru-RU" dirty="0" smtClean="0"/>
              <a:t> </a:t>
            </a:r>
            <a:r>
              <a:rPr lang="en-US" dirty="0" err="1" smtClean="0"/>
              <a:t>prilikom</a:t>
            </a:r>
            <a:r>
              <a:rPr lang="ru-RU" dirty="0" smtClean="0"/>
              <a:t> </a:t>
            </a:r>
            <a:r>
              <a:rPr lang="en-US" dirty="0" err="1" smtClean="0"/>
              <a:t>odre</a:t>
            </a:r>
            <a:r>
              <a:rPr lang="sr-Latn-BA" dirty="0" smtClean="0"/>
              <a:t>đ</a:t>
            </a:r>
            <a:r>
              <a:rPr lang="en-US" dirty="0" err="1" smtClean="0"/>
              <a:t>ivanja</a:t>
            </a:r>
            <a:r>
              <a:rPr lang="ru-RU" dirty="0" smtClean="0"/>
              <a:t> </a:t>
            </a:r>
            <a:r>
              <a:rPr lang="en-US" dirty="0" err="1" smtClean="0"/>
              <a:t>nacionalnih</a:t>
            </a:r>
            <a:r>
              <a:rPr lang="ru-RU" dirty="0" smtClean="0"/>
              <a:t> </a:t>
            </a:r>
            <a:r>
              <a:rPr lang="en-US" dirty="0" err="1" smtClean="0"/>
              <a:t>zahteva</a:t>
            </a:r>
            <a:r>
              <a:rPr lang="ru-RU" dirty="0" smtClean="0"/>
              <a:t>. </a:t>
            </a:r>
            <a:endParaRPr lang="sr-Latn-BA" dirty="0" smtClean="0"/>
          </a:p>
          <a:p>
            <a:pPr algn="just"/>
            <a:r>
              <a:rPr lang="en-US" dirty="0" err="1" smtClean="0"/>
              <a:t>Takve</a:t>
            </a:r>
            <a:r>
              <a:rPr lang="ru-RU" dirty="0" smtClean="0"/>
              <a:t> </a:t>
            </a:r>
            <a:r>
              <a:rPr lang="en-US" dirty="0" err="1" smtClean="0"/>
              <a:t>različite</a:t>
            </a:r>
            <a:r>
              <a:rPr lang="ru-RU" dirty="0" smtClean="0"/>
              <a:t> </a:t>
            </a:r>
            <a:r>
              <a:rPr lang="en-US" dirty="0" err="1" smtClean="0"/>
              <a:t>okolnosti</a:t>
            </a:r>
            <a:r>
              <a:rPr lang="ru-RU" dirty="0" smtClean="0"/>
              <a:t> </a:t>
            </a:r>
            <a:r>
              <a:rPr lang="en-US" dirty="0" err="1" smtClean="0"/>
              <a:t>su</a:t>
            </a:r>
            <a:r>
              <a:rPr lang="ru-RU" dirty="0" smtClean="0"/>
              <a:t> </a:t>
            </a:r>
            <a:r>
              <a:rPr lang="en-US" dirty="0" err="1" smtClean="0"/>
              <a:t>dovele</a:t>
            </a:r>
            <a:r>
              <a:rPr lang="ru-RU" dirty="0" smtClean="0"/>
              <a:t> </a:t>
            </a:r>
            <a:r>
              <a:rPr lang="en-US" dirty="0" smtClean="0"/>
              <a:t>do</a:t>
            </a:r>
            <a:r>
              <a:rPr lang="ru-RU" dirty="0" smtClean="0"/>
              <a:t> </a:t>
            </a:r>
            <a:r>
              <a:rPr lang="en-US" dirty="0" err="1" smtClean="0"/>
              <a:t>upotrebe</a:t>
            </a:r>
            <a:r>
              <a:rPr lang="ru-RU" dirty="0" smtClean="0"/>
              <a:t> </a:t>
            </a:r>
            <a:r>
              <a:rPr lang="en-US" dirty="0" err="1" smtClean="0"/>
              <a:t>različitih</a:t>
            </a:r>
            <a:r>
              <a:rPr lang="ru-RU" dirty="0" smtClean="0"/>
              <a:t> </a:t>
            </a:r>
            <a:r>
              <a:rPr lang="en-US" dirty="0" err="1" smtClean="0"/>
              <a:t>definicija</a:t>
            </a:r>
            <a:r>
              <a:rPr lang="ru-RU" dirty="0" smtClean="0"/>
              <a:t> </a:t>
            </a:r>
            <a:r>
              <a:rPr lang="en-US" dirty="0" err="1" smtClean="0"/>
              <a:t>elemenata</a:t>
            </a:r>
            <a:r>
              <a:rPr lang="ru-RU" dirty="0" smtClean="0"/>
              <a:t> </a:t>
            </a:r>
            <a:r>
              <a:rPr lang="en-US" dirty="0" err="1" smtClean="0"/>
              <a:t>finansijskih</a:t>
            </a:r>
            <a:r>
              <a:rPr lang="ru-RU" dirty="0" smtClean="0"/>
              <a:t> </a:t>
            </a:r>
            <a:r>
              <a:rPr lang="en-US" dirty="0" err="1" smtClean="0"/>
              <a:t>izveštaja</a:t>
            </a:r>
            <a:r>
              <a:rPr lang="ru-RU" dirty="0" smtClean="0"/>
              <a:t>: </a:t>
            </a:r>
            <a:r>
              <a:rPr lang="en-US" dirty="0" err="1" smtClean="0"/>
              <a:t>primera</a:t>
            </a:r>
            <a:r>
              <a:rPr lang="ru-RU" dirty="0" smtClean="0"/>
              <a:t> </a:t>
            </a:r>
            <a:r>
              <a:rPr lang="en-US" dirty="0" err="1" smtClean="0"/>
              <a:t>radi</a:t>
            </a:r>
            <a:r>
              <a:rPr lang="ru-RU" dirty="0" smtClean="0"/>
              <a:t>, </a:t>
            </a:r>
            <a:r>
              <a:rPr lang="en-US" dirty="0" err="1" smtClean="0"/>
              <a:t>za</a:t>
            </a:r>
            <a:r>
              <a:rPr lang="ru-RU" dirty="0" smtClean="0"/>
              <a:t> </a:t>
            </a:r>
            <a:r>
              <a:rPr lang="en-US" dirty="0" err="1" smtClean="0"/>
              <a:t>imovinu</a:t>
            </a:r>
            <a:r>
              <a:rPr lang="ru-RU" dirty="0" smtClean="0"/>
              <a:t>, </a:t>
            </a:r>
            <a:r>
              <a:rPr lang="en-US" dirty="0" err="1" smtClean="0"/>
              <a:t>obaveze</a:t>
            </a:r>
            <a:r>
              <a:rPr lang="ru-RU" dirty="0" smtClean="0"/>
              <a:t>, </a:t>
            </a:r>
            <a:r>
              <a:rPr lang="en-US" dirty="0" err="1" smtClean="0"/>
              <a:t>kapital</a:t>
            </a:r>
            <a:r>
              <a:rPr lang="ru-RU" dirty="0" smtClean="0"/>
              <a:t>, </a:t>
            </a:r>
            <a:r>
              <a:rPr lang="en-US" dirty="0" err="1" smtClean="0"/>
              <a:t>prihode</a:t>
            </a:r>
            <a:r>
              <a:rPr lang="ru-RU" dirty="0" smtClean="0"/>
              <a:t> </a:t>
            </a:r>
            <a:r>
              <a:rPr lang="en-US" dirty="0" err="1" smtClean="0"/>
              <a:t>i</a:t>
            </a:r>
            <a:r>
              <a:rPr lang="ru-RU" dirty="0" smtClean="0"/>
              <a:t> </a:t>
            </a:r>
            <a:r>
              <a:rPr lang="en-US" dirty="0" err="1" smtClean="0"/>
              <a:t>rashode</a:t>
            </a:r>
            <a:r>
              <a:rPr lang="ru-RU" dirty="0" smtClean="0"/>
              <a:t>. </a:t>
            </a:r>
            <a:r>
              <a:rPr lang="en-US" dirty="0" smtClean="0"/>
              <a:t>One</a:t>
            </a:r>
            <a:r>
              <a:rPr lang="ru-RU" dirty="0" smtClean="0"/>
              <a:t> </a:t>
            </a:r>
            <a:r>
              <a:rPr lang="en-US" dirty="0" err="1" smtClean="0"/>
              <a:t>su</a:t>
            </a:r>
            <a:r>
              <a:rPr lang="ru-RU" dirty="0" smtClean="0"/>
              <a:t>, </a:t>
            </a:r>
            <a:r>
              <a:rPr lang="en-US" dirty="0" err="1" smtClean="0"/>
              <a:t>tako</a:t>
            </a:r>
            <a:r>
              <a:rPr lang="sr-Latn-BA" dirty="0" smtClean="0"/>
              <a:t>đ</a:t>
            </a:r>
            <a:r>
              <a:rPr lang="en-US" dirty="0" smtClean="0"/>
              <a:t>e</a:t>
            </a:r>
            <a:r>
              <a:rPr lang="ru-RU" dirty="0" smtClean="0"/>
              <a:t>, </a:t>
            </a:r>
            <a:r>
              <a:rPr lang="en-US" dirty="0" err="1" smtClean="0"/>
              <a:t>imale</a:t>
            </a:r>
            <a:r>
              <a:rPr lang="ru-RU" dirty="0" smtClean="0"/>
              <a:t> </a:t>
            </a:r>
            <a:r>
              <a:rPr lang="en-US" dirty="0" err="1" smtClean="0"/>
              <a:t>za</a:t>
            </a:r>
            <a:r>
              <a:rPr lang="ru-RU" dirty="0" smtClean="0"/>
              <a:t> </a:t>
            </a:r>
            <a:r>
              <a:rPr lang="en-US" dirty="0" err="1" smtClean="0"/>
              <a:t>posledicu</a:t>
            </a:r>
            <a:r>
              <a:rPr lang="ru-RU" dirty="0" smtClean="0"/>
              <a:t> </a:t>
            </a:r>
            <a:r>
              <a:rPr lang="en-US" dirty="0" err="1" smtClean="0"/>
              <a:t>upotrebu</a:t>
            </a:r>
            <a:r>
              <a:rPr lang="ru-RU" dirty="0" smtClean="0"/>
              <a:t> </a:t>
            </a:r>
            <a:r>
              <a:rPr lang="en-US" dirty="0" err="1" smtClean="0"/>
              <a:t>različitih</a:t>
            </a:r>
            <a:r>
              <a:rPr lang="ru-RU" dirty="0" smtClean="0"/>
              <a:t> </a:t>
            </a:r>
            <a:r>
              <a:rPr lang="en-US" dirty="0" err="1" smtClean="0"/>
              <a:t>kriterijuma</a:t>
            </a:r>
            <a:r>
              <a:rPr lang="ru-RU" dirty="0" smtClean="0"/>
              <a:t> </a:t>
            </a:r>
            <a:r>
              <a:rPr lang="en-US" dirty="0" err="1" smtClean="0"/>
              <a:t>za</a:t>
            </a:r>
            <a:r>
              <a:rPr lang="ru-RU" dirty="0" smtClean="0"/>
              <a:t> </a:t>
            </a:r>
            <a:r>
              <a:rPr lang="en-US" dirty="0" err="1" smtClean="0"/>
              <a:t>priznavanje</a:t>
            </a:r>
            <a:r>
              <a:rPr lang="ru-RU" dirty="0" smtClean="0"/>
              <a:t> </a:t>
            </a:r>
            <a:r>
              <a:rPr lang="en-US" dirty="0" err="1" smtClean="0"/>
              <a:t>pozicija</a:t>
            </a:r>
            <a:r>
              <a:rPr lang="ru-RU" dirty="0" smtClean="0"/>
              <a:t> </a:t>
            </a:r>
            <a:r>
              <a:rPr lang="en-US" dirty="0" smtClean="0"/>
              <a:t>u</a:t>
            </a:r>
            <a:r>
              <a:rPr lang="ru-RU" dirty="0" smtClean="0"/>
              <a:t> </a:t>
            </a:r>
            <a:r>
              <a:rPr lang="en-US" dirty="0" err="1" smtClean="0"/>
              <a:t>finansijskim</a:t>
            </a:r>
            <a:r>
              <a:rPr lang="ru-RU" dirty="0" smtClean="0"/>
              <a:t> </a:t>
            </a:r>
            <a:r>
              <a:rPr lang="en-US" dirty="0" err="1" smtClean="0"/>
              <a:t>izveštajima</a:t>
            </a:r>
            <a:r>
              <a:rPr lang="ru-RU" dirty="0" smtClean="0"/>
              <a:t>.</a:t>
            </a:r>
            <a:endParaRPr lang="sr-Latn-BA" dirty="0" smtClean="0"/>
          </a:p>
          <a:p>
            <a:pPr algn="just"/>
            <a:r>
              <a:rPr lang="en-US" dirty="0" err="1" smtClean="0"/>
              <a:t>Odbor</a:t>
            </a:r>
            <a:r>
              <a:rPr lang="ru-RU" dirty="0" smtClean="0"/>
              <a:t> </a:t>
            </a:r>
            <a:r>
              <a:rPr lang="en-US" dirty="0" err="1" smtClean="0"/>
              <a:t>za</a:t>
            </a:r>
            <a:r>
              <a:rPr lang="ru-RU" dirty="0" smtClean="0"/>
              <a:t> </a:t>
            </a:r>
            <a:r>
              <a:rPr lang="en-US" dirty="0" smtClean="0"/>
              <a:t>me</a:t>
            </a:r>
            <a:r>
              <a:rPr lang="sr-Latn-BA" dirty="0" smtClean="0"/>
              <a:t>đ</a:t>
            </a:r>
            <a:r>
              <a:rPr lang="en-US" dirty="0" err="1" smtClean="0"/>
              <a:t>unarodne</a:t>
            </a:r>
            <a:r>
              <a:rPr lang="ru-RU" dirty="0" smtClean="0"/>
              <a:t> </a:t>
            </a:r>
            <a:r>
              <a:rPr lang="en-US" dirty="0" err="1" smtClean="0"/>
              <a:t>računovodstvene</a:t>
            </a:r>
            <a:r>
              <a:rPr lang="ru-RU" dirty="0" smtClean="0"/>
              <a:t> </a:t>
            </a:r>
            <a:r>
              <a:rPr lang="en-US" dirty="0" err="1" smtClean="0"/>
              <a:t>standarde</a:t>
            </a:r>
            <a:r>
              <a:rPr lang="ru-RU" dirty="0" smtClean="0"/>
              <a:t> </a:t>
            </a:r>
            <a:r>
              <a:rPr lang="en-US" dirty="0" err="1" smtClean="0"/>
              <a:t>posvećen</a:t>
            </a:r>
            <a:r>
              <a:rPr lang="ru-RU" dirty="0" smtClean="0"/>
              <a:t> </a:t>
            </a:r>
            <a:r>
              <a:rPr lang="en-US" dirty="0" smtClean="0"/>
              <a:t>je</a:t>
            </a:r>
            <a:r>
              <a:rPr lang="ru-RU" dirty="0" smtClean="0"/>
              <a:t> </a:t>
            </a:r>
            <a:r>
              <a:rPr lang="en-US" dirty="0" err="1" smtClean="0"/>
              <a:t>smanjenju</a:t>
            </a:r>
            <a:r>
              <a:rPr lang="ru-RU" dirty="0" smtClean="0"/>
              <a:t> </a:t>
            </a:r>
            <a:r>
              <a:rPr lang="en-US" dirty="0" err="1" smtClean="0"/>
              <a:t>tih</a:t>
            </a:r>
            <a:r>
              <a:rPr lang="ru-RU" dirty="0" smtClean="0"/>
              <a:t> </a:t>
            </a:r>
            <a:r>
              <a:rPr lang="en-US" dirty="0" err="1" smtClean="0"/>
              <a:t>razlika</a:t>
            </a:r>
            <a:r>
              <a:rPr lang="ru-RU" dirty="0" smtClean="0"/>
              <a:t> </a:t>
            </a:r>
            <a:r>
              <a:rPr lang="en-US" dirty="0" err="1" smtClean="0"/>
              <a:t>nastojanjem</a:t>
            </a:r>
            <a:r>
              <a:rPr lang="ru-RU" dirty="0" smtClean="0"/>
              <a:t> </a:t>
            </a:r>
            <a:r>
              <a:rPr lang="en-US" dirty="0" err="1" smtClean="0"/>
              <a:t>za</a:t>
            </a:r>
            <a:r>
              <a:rPr lang="ru-RU" dirty="0" smtClean="0"/>
              <a:t> </a:t>
            </a:r>
            <a:r>
              <a:rPr lang="en-US" dirty="0" err="1" smtClean="0"/>
              <a:t>harmonizacijom</a:t>
            </a:r>
            <a:r>
              <a:rPr lang="ru-RU" dirty="0" smtClean="0"/>
              <a:t> </a:t>
            </a:r>
            <a:r>
              <a:rPr lang="en-US" dirty="0" err="1" smtClean="0"/>
              <a:t>propisa</a:t>
            </a:r>
            <a:r>
              <a:rPr lang="ru-RU" dirty="0" smtClean="0"/>
              <a:t>, </a:t>
            </a:r>
            <a:r>
              <a:rPr lang="en-US" dirty="0" err="1" smtClean="0"/>
              <a:t>računovodstvene</a:t>
            </a:r>
            <a:r>
              <a:rPr lang="ru-RU" dirty="0" smtClean="0"/>
              <a:t> </a:t>
            </a:r>
            <a:r>
              <a:rPr lang="en-US" dirty="0" err="1" smtClean="0"/>
              <a:t>standarde</a:t>
            </a:r>
            <a:r>
              <a:rPr lang="ru-RU" dirty="0" smtClean="0"/>
              <a:t> </a:t>
            </a:r>
            <a:r>
              <a:rPr lang="en-US" dirty="0" err="1" smtClean="0"/>
              <a:t>i</a:t>
            </a:r>
            <a:r>
              <a:rPr lang="ru-RU" dirty="0" smtClean="0"/>
              <a:t> </a:t>
            </a:r>
            <a:r>
              <a:rPr lang="en-US" dirty="0" smtClean="0"/>
              <a:t>procedure</a:t>
            </a:r>
            <a:r>
              <a:rPr lang="ru-RU" dirty="0" smtClean="0"/>
              <a:t> </a:t>
            </a:r>
            <a:r>
              <a:rPr lang="en-US" dirty="0" err="1" smtClean="0"/>
              <a:t>vezane</a:t>
            </a:r>
            <a:r>
              <a:rPr lang="ru-RU" dirty="0" smtClean="0"/>
              <a:t> </a:t>
            </a:r>
            <a:r>
              <a:rPr lang="en-US" dirty="0" err="1" smtClean="0"/>
              <a:t>za</a:t>
            </a:r>
            <a:r>
              <a:rPr lang="ru-RU" dirty="0" smtClean="0"/>
              <a:t> </a:t>
            </a:r>
            <a:r>
              <a:rPr lang="en-US" dirty="0" err="1" smtClean="0"/>
              <a:t>pripremu</a:t>
            </a:r>
            <a:r>
              <a:rPr lang="ru-RU" dirty="0" smtClean="0"/>
              <a:t> </a:t>
            </a:r>
            <a:r>
              <a:rPr lang="en-US" dirty="0" err="1" smtClean="0"/>
              <a:t>i</a:t>
            </a:r>
            <a:r>
              <a:rPr lang="ru-RU" dirty="0" smtClean="0"/>
              <a:t> </a:t>
            </a:r>
            <a:r>
              <a:rPr lang="en-US" dirty="0" err="1" smtClean="0"/>
              <a:t>prezentaciju</a:t>
            </a:r>
            <a:r>
              <a:rPr lang="ru-RU" dirty="0" smtClean="0"/>
              <a:t> </a:t>
            </a:r>
            <a:r>
              <a:rPr lang="en-US" dirty="0" err="1" smtClean="0"/>
              <a:t>finansijskih</a:t>
            </a:r>
            <a:r>
              <a:rPr lang="ru-RU" dirty="0" smtClean="0"/>
              <a:t> </a:t>
            </a:r>
            <a:r>
              <a:rPr lang="en-US" dirty="0" err="1" smtClean="0"/>
              <a:t>izveštaja</a:t>
            </a:r>
            <a:r>
              <a:rPr lang="sr-Latn-BA" dirty="0" smtClean="0"/>
              <a:t> </a:t>
            </a:r>
            <a:r>
              <a:rPr lang="en-US" dirty="0" err="1" smtClean="0"/>
              <a:t>za</a:t>
            </a:r>
            <a:r>
              <a:rPr lang="ru-RU" dirty="0" smtClean="0"/>
              <a:t> </a:t>
            </a:r>
            <a:r>
              <a:rPr lang="en-US" dirty="0" err="1" smtClean="0"/>
              <a:t>svrhu</a:t>
            </a:r>
            <a:r>
              <a:rPr lang="ru-RU" dirty="0" smtClean="0"/>
              <a:t> </a:t>
            </a:r>
            <a:r>
              <a:rPr lang="en-US" dirty="0" err="1" smtClean="0"/>
              <a:t>pružanja</a:t>
            </a:r>
            <a:r>
              <a:rPr lang="ru-RU" dirty="0" smtClean="0"/>
              <a:t> </a:t>
            </a:r>
            <a:r>
              <a:rPr lang="en-US" dirty="0" err="1" smtClean="0"/>
              <a:t>informacija</a:t>
            </a:r>
            <a:r>
              <a:rPr lang="ru-RU" dirty="0" smtClean="0"/>
              <a:t> </a:t>
            </a:r>
            <a:r>
              <a:rPr lang="en-US" dirty="0" err="1" smtClean="0"/>
              <a:t>od</a:t>
            </a:r>
            <a:r>
              <a:rPr lang="ru-RU" dirty="0" smtClean="0"/>
              <a:t> </a:t>
            </a:r>
            <a:r>
              <a:rPr lang="en-US" dirty="0" err="1" smtClean="0"/>
              <a:t>koristi</a:t>
            </a:r>
            <a:r>
              <a:rPr lang="ru-RU" dirty="0" smtClean="0"/>
              <a:t> </a:t>
            </a:r>
            <a:r>
              <a:rPr lang="en-US" dirty="0" err="1" smtClean="0"/>
              <a:t>za</a:t>
            </a:r>
            <a:r>
              <a:rPr lang="ru-RU" dirty="0" smtClean="0"/>
              <a:t> </a:t>
            </a:r>
            <a:r>
              <a:rPr lang="en-US" dirty="0" err="1" smtClean="0"/>
              <a:t>donošenje</a:t>
            </a:r>
            <a:r>
              <a:rPr lang="ru-RU" dirty="0" smtClean="0"/>
              <a:t> </a:t>
            </a:r>
            <a:r>
              <a:rPr lang="en-US" dirty="0" err="1" smtClean="0"/>
              <a:t>ekonomskih</a:t>
            </a:r>
            <a:r>
              <a:rPr lang="ru-RU" dirty="0" smtClean="0"/>
              <a:t> </a:t>
            </a:r>
            <a:r>
              <a:rPr lang="en-US" dirty="0" err="1" smtClean="0"/>
              <a:t>odluka</a:t>
            </a:r>
            <a:r>
              <a:rPr lang="ru-RU" dirty="0" smtClean="0"/>
              <a:t>.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400" dirty="0" smtClean="0"/>
              <a:t>CILJEVI FINANSIJSKOG IZVEŠTAVANJA</a:t>
            </a:r>
            <a:endParaRPr lang="en-US" sz="2400" dirty="0"/>
          </a:p>
        </p:txBody>
      </p:sp>
      <p:sp>
        <p:nvSpPr>
          <p:cNvPr id="3" name="Content Placeholder 2"/>
          <p:cNvSpPr>
            <a:spLocks noGrp="1"/>
          </p:cNvSpPr>
          <p:nvPr>
            <p:ph sz="quarter" idx="1"/>
          </p:nvPr>
        </p:nvSpPr>
        <p:spPr>
          <a:xfrm>
            <a:off x="612648" y="1600200"/>
            <a:ext cx="8153400" cy="5257800"/>
          </a:xfrm>
        </p:spPr>
        <p:txBody>
          <a:bodyPr>
            <a:normAutofit fontScale="70000" lnSpcReduction="20000"/>
          </a:bodyPr>
          <a:lstStyle/>
          <a:p>
            <a:pPr algn="just"/>
            <a:r>
              <a:rPr lang="en-US" dirty="0" err="1" smtClean="0"/>
              <a:t>Cilj</a:t>
            </a:r>
            <a:r>
              <a:rPr lang="sr-Cyrl-BA" dirty="0" smtClean="0"/>
              <a:t> </a:t>
            </a:r>
            <a:r>
              <a:rPr lang="en-US" dirty="0" err="1" smtClean="0"/>
              <a:t>finansijskog</a:t>
            </a:r>
            <a:r>
              <a:rPr lang="sr-Cyrl-BA" dirty="0" smtClean="0"/>
              <a:t> </a:t>
            </a:r>
            <a:r>
              <a:rPr lang="en-US" dirty="0" err="1" smtClean="0"/>
              <a:t>izveštavanja</a:t>
            </a:r>
            <a:r>
              <a:rPr lang="sr-Cyrl-BA" dirty="0" smtClean="0"/>
              <a:t> </a:t>
            </a:r>
            <a:r>
              <a:rPr lang="en-US" dirty="0" err="1" smtClean="0"/>
              <a:t>opšte</a:t>
            </a:r>
            <a:r>
              <a:rPr lang="sr-Cyrl-BA" dirty="0" smtClean="0"/>
              <a:t> </a:t>
            </a:r>
            <a:r>
              <a:rPr lang="en-US" dirty="0" err="1" smtClean="0"/>
              <a:t>namene</a:t>
            </a:r>
            <a:r>
              <a:rPr lang="sr-Cyrl-BA" dirty="0" smtClean="0"/>
              <a:t> </a:t>
            </a:r>
            <a:r>
              <a:rPr lang="en-US" dirty="0" smtClean="0"/>
              <a:t>je</a:t>
            </a:r>
            <a:r>
              <a:rPr lang="sr-Cyrl-BA" dirty="0" smtClean="0"/>
              <a:t> </a:t>
            </a:r>
            <a:r>
              <a:rPr lang="en-US" dirty="0" err="1" smtClean="0"/>
              <a:t>pružanje</a:t>
            </a:r>
            <a:r>
              <a:rPr lang="sr-Cyrl-BA" dirty="0" smtClean="0"/>
              <a:t> </a:t>
            </a:r>
            <a:r>
              <a:rPr lang="en-US" dirty="0" err="1" smtClean="0"/>
              <a:t>finansijskih</a:t>
            </a:r>
            <a:r>
              <a:rPr lang="sr-Cyrl-BA" dirty="0" smtClean="0"/>
              <a:t> </a:t>
            </a:r>
            <a:r>
              <a:rPr lang="en-US" dirty="0" err="1" smtClean="0"/>
              <a:t>informacija</a:t>
            </a:r>
            <a:r>
              <a:rPr lang="sr-Latn-BA" dirty="0" smtClean="0"/>
              <a:t> (kvantitativnih ili računovodstvenih)</a:t>
            </a:r>
            <a:r>
              <a:rPr lang="sr-Cyrl-BA" dirty="0" smtClean="0"/>
              <a:t> </a:t>
            </a:r>
            <a:r>
              <a:rPr lang="en-US" dirty="0" smtClean="0"/>
              <a:t>o</a:t>
            </a:r>
            <a:r>
              <a:rPr lang="sr-Cyrl-BA" dirty="0" smtClean="0"/>
              <a:t> </a:t>
            </a:r>
            <a:r>
              <a:rPr lang="en-US" dirty="0" err="1" smtClean="0"/>
              <a:t>izveštajnom</a:t>
            </a:r>
            <a:r>
              <a:rPr lang="sr-Cyrl-BA" dirty="0" smtClean="0"/>
              <a:t> </a:t>
            </a:r>
            <a:r>
              <a:rPr lang="en-US" dirty="0" err="1" smtClean="0"/>
              <a:t>entitetu</a:t>
            </a:r>
            <a:r>
              <a:rPr lang="sr-Latn-BA" dirty="0" smtClean="0"/>
              <a:t> (preduzeću)</a:t>
            </a:r>
            <a:r>
              <a:rPr lang="sr-Cyrl-BA" dirty="0" smtClean="0"/>
              <a:t> </a:t>
            </a:r>
            <a:r>
              <a:rPr lang="en-US" dirty="0" err="1" smtClean="0"/>
              <a:t>koje</a:t>
            </a:r>
            <a:r>
              <a:rPr lang="sr-Cyrl-BA" dirty="0" smtClean="0"/>
              <a:t> </a:t>
            </a:r>
            <a:r>
              <a:rPr lang="en-US" dirty="0" err="1" smtClean="0"/>
              <a:t>su</a:t>
            </a:r>
            <a:r>
              <a:rPr lang="sr-Cyrl-BA" dirty="0" smtClean="0"/>
              <a:t> </a:t>
            </a:r>
            <a:r>
              <a:rPr lang="en-US" dirty="0" err="1" smtClean="0"/>
              <a:t>korisne</a:t>
            </a:r>
            <a:r>
              <a:rPr lang="sr-Cyrl-BA" dirty="0" smtClean="0"/>
              <a:t> </a:t>
            </a:r>
            <a:r>
              <a:rPr lang="en-US" dirty="0" err="1" smtClean="0"/>
              <a:t>postojećim</a:t>
            </a:r>
            <a:r>
              <a:rPr lang="sr-Cyrl-BA" dirty="0" smtClean="0"/>
              <a:t> </a:t>
            </a:r>
            <a:r>
              <a:rPr lang="en-US" dirty="0" err="1" smtClean="0"/>
              <a:t>i</a:t>
            </a:r>
            <a:r>
              <a:rPr lang="sr-Cyrl-BA" dirty="0" smtClean="0"/>
              <a:t> </a:t>
            </a:r>
            <a:r>
              <a:rPr lang="en-US" dirty="0" err="1" smtClean="0"/>
              <a:t>potencijalnim</a:t>
            </a:r>
            <a:r>
              <a:rPr lang="sr-Cyrl-BA" dirty="0" smtClean="0"/>
              <a:t> </a:t>
            </a:r>
            <a:r>
              <a:rPr lang="en-US" dirty="0" err="1" smtClean="0"/>
              <a:t>investitorima</a:t>
            </a:r>
            <a:r>
              <a:rPr lang="sr-Cyrl-BA" dirty="0" smtClean="0"/>
              <a:t>, </a:t>
            </a:r>
            <a:r>
              <a:rPr lang="en-US" dirty="0" err="1" smtClean="0"/>
              <a:t>zajmodavcima</a:t>
            </a:r>
            <a:r>
              <a:rPr lang="sr-Cyrl-BA" dirty="0" smtClean="0"/>
              <a:t> </a:t>
            </a:r>
            <a:r>
              <a:rPr lang="en-US" dirty="0" err="1" smtClean="0"/>
              <a:t>i</a:t>
            </a:r>
            <a:r>
              <a:rPr lang="sr-Cyrl-BA" dirty="0" smtClean="0"/>
              <a:t> </a:t>
            </a:r>
            <a:r>
              <a:rPr lang="en-US" dirty="0" err="1" smtClean="0"/>
              <a:t>drugim</a:t>
            </a:r>
            <a:r>
              <a:rPr lang="sr-Cyrl-BA" dirty="0" smtClean="0"/>
              <a:t> </a:t>
            </a:r>
            <a:r>
              <a:rPr lang="en-US" dirty="0" err="1" smtClean="0"/>
              <a:t>poveriocima</a:t>
            </a:r>
            <a:r>
              <a:rPr lang="sr-Cyrl-BA" dirty="0" smtClean="0"/>
              <a:t> </a:t>
            </a:r>
            <a:r>
              <a:rPr lang="en-US" dirty="0" err="1" smtClean="0"/>
              <a:t>prilikom</a:t>
            </a:r>
            <a:r>
              <a:rPr lang="sr-Cyrl-BA" dirty="0" smtClean="0"/>
              <a:t> </a:t>
            </a:r>
            <a:r>
              <a:rPr lang="en-US" dirty="0" err="1" smtClean="0"/>
              <a:t>donošenja</a:t>
            </a:r>
            <a:r>
              <a:rPr lang="sr-Cyrl-BA" dirty="0" smtClean="0"/>
              <a:t> </a:t>
            </a:r>
            <a:r>
              <a:rPr lang="en-US" dirty="0" err="1" smtClean="0"/>
              <a:t>odluka</a:t>
            </a:r>
            <a:r>
              <a:rPr lang="sr-Cyrl-BA" dirty="0" smtClean="0"/>
              <a:t> </a:t>
            </a:r>
            <a:r>
              <a:rPr lang="en-US" dirty="0" smtClean="0"/>
              <a:t>o</a:t>
            </a:r>
            <a:r>
              <a:rPr lang="sr-Cyrl-BA" dirty="0" smtClean="0"/>
              <a:t> </a:t>
            </a:r>
            <a:r>
              <a:rPr lang="en-US" dirty="0" err="1" smtClean="0"/>
              <a:t>obezbe</a:t>
            </a:r>
            <a:r>
              <a:rPr lang="sr-Latn-BA" dirty="0" smtClean="0"/>
              <a:t>đ</a:t>
            </a:r>
            <a:r>
              <a:rPr lang="en-US" dirty="0" err="1" smtClean="0"/>
              <a:t>ivanju</a:t>
            </a:r>
            <a:r>
              <a:rPr lang="sr-Cyrl-BA" dirty="0" smtClean="0"/>
              <a:t> </a:t>
            </a:r>
            <a:r>
              <a:rPr lang="en-US" dirty="0" err="1" smtClean="0"/>
              <a:t>resursa</a:t>
            </a:r>
            <a:r>
              <a:rPr lang="sr-Cyrl-BA" dirty="0" smtClean="0"/>
              <a:t> </a:t>
            </a:r>
            <a:r>
              <a:rPr lang="en-US" dirty="0" err="1" smtClean="0"/>
              <a:t>entitetu</a:t>
            </a:r>
            <a:r>
              <a:rPr lang="sr-Cyrl-BA" dirty="0" smtClean="0"/>
              <a:t>. </a:t>
            </a:r>
            <a:r>
              <a:rPr lang="en-US" dirty="0" err="1" smtClean="0"/>
              <a:t>Takve</a:t>
            </a:r>
            <a:r>
              <a:rPr lang="sr-Cyrl-BA" dirty="0" smtClean="0"/>
              <a:t> </a:t>
            </a:r>
            <a:r>
              <a:rPr lang="en-US" dirty="0" err="1" smtClean="0"/>
              <a:t>odluke</a:t>
            </a:r>
            <a:r>
              <a:rPr lang="sr-Cyrl-BA" dirty="0" smtClean="0"/>
              <a:t> </a:t>
            </a:r>
            <a:r>
              <a:rPr lang="en-US" dirty="0" err="1" smtClean="0"/>
              <a:t>obuhvataju</a:t>
            </a:r>
            <a:r>
              <a:rPr lang="sr-Cyrl-BA" dirty="0" smtClean="0"/>
              <a:t> </a:t>
            </a:r>
            <a:r>
              <a:rPr lang="en-US" dirty="0" err="1" smtClean="0"/>
              <a:t>kupovinu</a:t>
            </a:r>
            <a:r>
              <a:rPr lang="sr-Cyrl-BA" dirty="0" smtClean="0"/>
              <a:t>, </a:t>
            </a:r>
            <a:r>
              <a:rPr lang="en-US" dirty="0" err="1" smtClean="0"/>
              <a:t>prodaju</a:t>
            </a:r>
            <a:r>
              <a:rPr lang="sr-Cyrl-BA" dirty="0" smtClean="0"/>
              <a:t> </a:t>
            </a:r>
            <a:r>
              <a:rPr lang="en-US" dirty="0" err="1" smtClean="0"/>
              <a:t>ili</a:t>
            </a:r>
            <a:r>
              <a:rPr lang="sr-Cyrl-BA" dirty="0" smtClean="0"/>
              <a:t> </a:t>
            </a:r>
            <a:r>
              <a:rPr lang="en-US" dirty="0" err="1" smtClean="0"/>
              <a:t>držanje</a:t>
            </a:r>
            <a:r>
              <a:rPr lang="sr-Cyrl-BA" dirty="0" smtClean="0"/>
              <a:t> </a:t>
            </a:r>
            <a:r>
              <a:rPr lang="en-US" dirty="0" err="1" smtClean="0"/>
              <a:t>vlasničkih</a:t>
            </a:r>
            <a:r>
              <a:rPr lang="sr-Cyrl-BA" dirty="0" smtClean="0"/>
              <a:t> </a:t>
            </a:r>
            <a:r>
              <a:rPr lang="en-US" dirty="0" err="1" smtClean="0"/>
              <a:t>i</a:t>
            </a:r>
            <a:r>
              <a:rPr lang="sr-Cyrl-BA" dirty="0" smtClean="0"/>
              <a:t> </a:t>
            </a:r>
            <a:r>
              <a:rPr lang="en-US" dirty="0" err="1" smtClean="0"/>
              <a:t>dužničkih</a:t>
            </a:r>
            <a:r>
              <a:rPr lang="sr-Cyrl-BA" dirty="0" smtClean="0"/>
              <a:t> </a:t>
            </a:r>
            <a:r>
              <a:rPr lang="en-US" dirty="0" err="1" smtClean="0"/>
              <a:t>instrumenata</a:t>
            </a:r>
            <a:r>
              <a:rPr lang="sr-Cyrl-BA" dirty="0" smtClean="0"/>
              <a:t> </a:t>
            </a:r>
            <a:r>
              <a:rPr lang="en-US" dirty="0" err="1" smtClean="0"/>
              <a:t>i</a:t>
            </a:r>
            <a:r>
              <a:rPr lang="sr-Cyrl-BA" dirty="0" smtClean="0"/>
              <a:t> </a:t>
            </a:r>
            <a:r>
              <a:rPr lang="en-US" dirty="0" err="1" smtClean="0"/>
              <a:t>obezbe</a:t>
            </a:r>
            <a:r>
              <a:rPr lang="sr-Latn-BA" dirty="0" smtClean="0"/>
              <a:t>đ</a:t>
            </a:r>
            <a:r>
              <a:rPr lang="en-US" dirty="0" err="1" smtClean="0"/>
              <a:t>ivanje</a:t>
            </a:r>
            <a:r>
              <a:rPr lang="sr-Cyrl-BA" dirty="0" smtClean="0"/>
              <a:t> </a:t>
            </a:r>
            <a:r>
              <a:rPr lang="en-US" dirty="0" err="1" smtClean="0"/>
              <a:t>ili</a:t>
            </a:r>
            <a:r>
              <a:rPr lang="sr-Cyrl-BA" dirty="0" smtClean="0"/>
              <a:t> </a:t>
            </a:r>
            <a:r>
              <a:rPr lang="en-US" dirty="0" err="1" smtClean="0"/>
              <a:t>izmirenje</a:t>
            </a:r>
            <a:r>
              <a:rPr lang="sr-Cyrl-BA" dirty="0" smtClean="0"/>
              <a:t> </a:t>
            </a:r>
            <a:r>
              <a:rPr lang="en-US" dirty="0" err="1" smtClean="0"/>
              <a:t>zajmova</a:t>
            </a:r>
            <a:r>
              <a:rPr lang="sr-Cyrl-BA" dirty="0" smtClean="0"/>
              <a:t> </a:t>
            </a:r>
            <a:r>
              <a:rPr lang="en-US" dirty="0" err="1" smtClean="0"/>
              <a:t>i</a:t>
            </a:r>
            <a:r>
              <a:rPr lang="sr-Cyrl-BA" dirty="0" smtClean="0"/>
              <a:t> </a:t>
            </a:r>
            <a:r>
              <a:rPr lang="en-US" dirty="0" err="1" smtClean="0"/>
              <a:t>ostalih</a:t>
            </a:r>
            <a:r>
              <a:rPr lang="sr-Cyrl-BA" dirty="0" smtClean="0"/>
              <a:t> </a:t>
            </a:r>
            <a:r>
              <a:rPr lang="en-US" dirty="0" err="1" smtClean="0"/>
              <a:t>kreditnih</a:t>
            </a:r>
            <a:r>
              <a:rPr lang="sr-Cyrl-BA" dirty="0" smtClean="0"/>
              <a:t> </a:t>
            </a:r>
            <a:r>
              <a:rPr lang="en-US" dirty="0" err="1" smtClean="0"/>
              <a:t>formi</a:t>
            </a:r>
            <a:r>
              <a:rPr lang="sr-Cyrl-BA" dirty="0" smtClean="0"/>
              <a:t>. </a:t>
            </a:r>
            <a:endParaRPr lang="sr-Latn-BA" dirty="0" smtClean="0"/>
          </a:p>
          <a:p>
            <a:pPr algn="just"/>
            <a:r>
              <a:rPr lang="en-US" dirty="0" err="1" smtClean="0"/>
              <a:t>Očekivanja</a:t>
            </a:r>
            <a:r>
              <a:rPr lang="ru-RU" dirty="0" smtClean="0"/>
              <a:t> </a:t>
            </a:r>
            <a:r>
              <a:rPr lang="en-US" dirty="0" err="1" smtClean="0"/>
              <a:t>investitora</a:t>
            </a:r>
            <a:r>
              <a:rPr lang="ru-RU" dirty="0" smtClean="0"/>
              <a:t>, </a:t>
            </a:r>
            <a:r>
              <a:rPr lang="en-US" dirty="0" err="1" smtClean="0"/>
              <a:t>zajmodavaca</a:t>
            </a:r>
            <a:r>
              <a:rPr lang="ru-RU" dirty="0" smtClean="0"/>
              <a:t> </a:t>
            </a:r>
            <a:r>
              <a:rPr lang="en-US" dirty="0" err="1" smtClean="0"/>
              <a:t>i</a:t>
            </a:r>
            <a:r>
              <a:rPr lang="ru-RU" dirty="0" smtClean="0"/>
              <a:t> </a:t>
            </a:r>
            <a:r>
              <a:rPr lang="en-US" dirty="0" err="1" smtClean="0"/>
              <a:t>drugih</a:t>
            </a:r>
            <a:r>
              <a:rPr lang="ru-RU" dirty="0" smtClean="0"/>
              <a:t> </a:t>
            </a:r>
            <a:r>
              <a:rPr lang="en-US" dirty="0" err="1" smtClean="0"/>
              <a:t>poverilaca</a:t>
            </a:r>
            <a:r>
              <a:rPr lang="ru-RU" dirty="0" smtClean="0"/>
              <a:t> </a:t>
            </a:r>
            <a:r>
              <a:rPr lang="en-US" dirty="0" smtClean="0"/>
              <a:t>o</a:t>
            </a:r>
            <a:r>
              <a:rPr lang="ru-RU" dirty="0" smtClean="0"/>
              <a:t> </a:t>
            </a:r>
            <a:r>
              <a:rPr lang="en-US" dirty="0" err="1" smtClean="0"/>
              <a:t>prinosima</a:t>
            </a:r>
            <a:r>
              <a:rPr lang="ru-RU" dirty="0" smtClean="0"/>
              <a:t> </a:t>
            </a:r>
            <a:r>
              <a:rPr lang="en-US" dirty="0" err="1" smtClean="0"/>
              <a:t>zavise</a:t>
            </a:r>
            <a:r>
              <a:rPr lang="ru-RU" dirty="0" smtClean="0"/>
              <a:t> </a:t>
            </a:r>
            <a:r>
              <a:rPr lang="en-US" dirty="0" err="1" smtClean="0"/>
              <a:t>od</a:t>
            </a:r>
            <a:r>
              <a:rPr lang="ru-RU" dirty="0" smtClean="0"/>
              <a:t> </a:t>
            </a:r>
            <a:r>
              <a:rPr lang="en-US" dirty="0" err="1" smtClean="0"/>
              <a:t>njihove</a:t>
            </a:r>
            <a:r>
              <a:rPr lang="ru-RU" dirty="0" smtClean="0"/>
              <a:t> </a:t>
            </a:r>
            <a:r>
              <a:rPr lang="en-US" dirty="0" err="1" smtClean="0"/>
              <a:t>procene</a:t>
            </a:r>
            <a:r>
              <a:rPr lang="ru-RU" dirty="0" smtClean="0"/>
              <a:t> </a:t>
            </a:r>
            <a:r>
              <a:rPr lang="en-US" dirty="0" err="1" smtClean="0"/>
              <a:t>iznosa</a:t>
            </a:r>
            <a:r>
              <a:rPr lang="ru-RU" dirty="0" smtClean="0"/>
              <a:t>, </a:t>
            </a:r>
            <a:r>
              <a:rPr lang="en-US" dirty="0" err="1" smtClean="0"/>
              <a:t>dinamike</a:t>
            </a:r>
            <a:r>
              <a:rPr lang="ru-RU" dirty="0" smtClean="0"/>
              <a:t> </a:t>
            </a:r>
            <a:r>
              <a:rPr lang="en-US" dirty="0" err="1" smtClean="0"/>
              <a:t>i</a:t>
            </a:r>
            <a:r>
              <a:rPr lang="ru-RU" dirty="0" smtClean="0"/>
              <a:t> </a:t>
            </a:r>
            <a:r>
              <a:rPr lang="en-US" dirty="0" err="1" smtClean="0"/>
              <a:t>neizvesnosti</a:t>
            </a:r>
            <a:r>
              <a:rPr lang="ru-RU" dirty="0" smtClean="0"/>
              <a:t> (</a:t>
            </a:r>
            <a:r>
              <a:rPr lang="en-US" dirty="0" err="1" smtClean="0"/>
              <a:t>perspektive</a:t>
            </a:r>
            <a:r>
              <a:rPr lang="ru-RU" dirty="0" smtClean="0"/>
              <a:t>) </a:t>
            </a:r>
            <a:r>
              <a:rPr lang="en-US" dirty="0" err="1" smtClean="0"/>
              <a:t>budućih</a:t>
            </a:r>
            <a:r>
              <a:rPr lang="ru-RU" dirty="0" smtClean="0"/>
              <a:t> </a:t>
            </a:r>
            <a:r>
              <a:rPr lang="en-US" dirty="0" err="1" smtClean="0"/>
              <a:t>neto</a:t>
            </a:r>
            <a:r>
              <a:rPr lang="ru-RU" dirty="0" smtClean="0"/>
              <a:t> </a:t>
            </a:r>
            <a:r>
              <a:rPr lang="en-US" dirty="0" err="1" smtClean="0"/>
              <a:t>priliva</a:t>
            </a:r>
            <a:r>
              <a:rPr lang="ru-RU" dirty="0" smtClean="0"/>
              <a:t> </a:t>
            </a:r>
            <a:r>
              <a:rPr lang="en-US" dirty="0" err="1" smtClean="0"/>
              <a:t>gotovine</a:t>
            </a:r>
            <a:r>
              <a:rPr lang="ru-RU" dirty="0" smtClean="0"/>
              <a:t> </a:t>
            </a:r>
            <a:r>
              <a:rPr lang="en-US" dirty="0" smtClean="0"/>
              <a:t>u</a:t>
            </a:r>
            <a:r>
              <a:rPr lang="ru-RU" dirty="0" smtClean="0"/>
              <a:t> </a:t>
            </a:r>
            <a:r>
              <a:rPr lang="sr-Latn-BA" dirty="0" smtClean="0"/>
              <a:t>preduzeću</a:t>
            </a:r>
            <a:r>
              <a:rPr lang="ru-RU" dirty="0" smtClean="0"/>
              <a:t>. </a:t>
            </a:r>
            <a:r>
              <a:rPr lang="en-US" dirty="0" err="1" smtClean="0"/>
              <a:t>Shodno</a:t>
            </a:r>
            <a:r>
              <a:rPr lang="ru-RU" dirty="0" smtClean="0"/>
              <a:t> </a:t>
            </a:r>
            <a:r>
              <a:rPr lang="en-US" dirty="0" smtClean="0"/>
              <a:t>tome</a:t>
            </a:r>
            <a:r>
              <a:rPr lang="ru-RU" dirty="0" smtClean="0"/>
              <a:t>, </a:t>
            </a:r>
            <a:r>
              <a:rPr lang="en-US" dirty="0" err="1" smtClean="0"/>
              <a:t>postojećim</a:t>
            </a:r>
            <a:r>
              <a:rPr lang="ru-RU" dirty="0" smtClean="0"/>
              <a:t> </a:t>
            </a:r>
            <a:r>
              <a:rPr lang="en-US" dirty="0" err="1" smtClean="0"/>
              <a:t>i</a:t>
            </a:r>
            <a:r>
              <a:rPr lang="ru-RU" dirty="0" smtClean="0"/>
              <a:t> </a:t>
            </a:r>
            <a:r>
              <a:rPr lang="en-US" dirty="0" err="1" smtClean="0"/>
              <a:t>potencijalnim</a:t>
            </a:r>
            <a:r>
              <a:rPr lang="ru-RU" dirty="0" smtClean="0"/>
              <a:t> </a:t>
            </a:r>
            <a:r>
              <a:rPr lang="en-US" dirty="0" err="1" smtClean="0"/>
              <a:t>investitorima</a:t>
            </a:r>
            <a:r>
              <a:rPr lang="ru-RU" dirty="0" smtClean="0"/>
              <a:t>, </a:t>
            </a:r>
            <a:r>
              <a:rPr lang="en-US" dirty="0" err="1" smtClean="0"/>
              <a:t>zajmodavcima</a:t>
            </a:r>
            <a:r>
              <a:rPr lang="ru-RU" dirty="0" smtClean="0"/>
              <a:t> </a:t>
            </a:r>
            <a:r>
              <a:rPr lang="en-US" dirty="0" err="1" smtClean="0"/>
              <a:t>i</a:t>
            </a:r>
            <a:r>
              <a:rPr lang="ru-RU" dirty="0" smtClean="0"/>
              <a:t> </a:t>
            </a:r>
            <a:r>
              <a:rPr lang="en-US" dirty="0" err="1" smtClean="0"/>
              <a:t>drugim</a:t>
            </a:r>
            <a:r>
              <a:rPr lang="ru-RU" dirty="0" smtClean="0"/>
              <a:t> </a:t>
            </a:r>
            <a:r>
              <a:rPr lang="en-US" dirty="0" err="1" smtClean="0"/>
              <a:t>poveriocima</a:t>
            </a:r>
            <a:r>
              <a:rPr lang="ru-RU" dirty="0" smtClean="0"/>
              <a:t> </a:t>
            </a:r>
            <a:r>
              <a:rPr lang="en-US" dirty="0" err="1" smtClean="0"/>
              <a:t>su</a:t>
            </a:r>
            <a:r>
              <a:rPr lang="ru-RU" dirty="0" smtClean="0"/>
              <a:t> </a:t>
            </a:r>
            <a:r>
              <a:rPr lang="en-US" dirty="0" err="1" smtClean="0"/>
              <a:t>potrebne</a:t>
            </a:r>
            <a:r>
              <a:rPr lang="ru-RU" dirty="0" smtClean="0"/>
              <a:t> </a:t>
            </a:r>
            <a:r>
              <a:rPr lang="en-US" dirty="0" err="1" smtClean="0"/>
              <a:t>informacije</a:t>
            </a:r>
            <a:r>
              <a:rPr lang="ru-RU" dirty="0" smtClean="0"/>
              <a:t> </a:t>
            </a:r>
            <a:r>
              <a:rPr lang="en-US" dirty="0" err="1" smtClean="0"/>
              <a:t>koje</a:t>
            </a:r>
            <a:r>
              <a:rPr lang="ru-RU" dirty="0" smtClean="0"/>
              <a:t> </a:t>
            </a:r>
            <a:r>
              <a:rPr lang="en-US" dirty="0" err="1" smtClean="0"/>
              <a:t>će</a:t>
            </a:r>
            <a:r>
              <a:rPr lang="ru-RU" dirty="0" smtClean="0"/>
              <a:t> </a:t>
            </a:r>
            <a:r>
              <a:rPr lang="en-US" dirty="0" err="1" smtClean="0"/>
              <a:t>im</a:t>
            </a:r>
            <a:r>
              <a:rPr lang="ru-RU" dirty="0" smtClean="0"/>
              <a:t> </a:t>
            </a:r>
            <a:r>
              <a:rPr lang="en-US" dirty="0" err="1" smtClean="0"/>
              <a:t>pomoći</a:t>
            </a:r>
            <a:r>
              <a:rPr lang="ru-RU" dirty="0" smtClean="0"/>
              <a:t> </a:t>
            </a:r>
            <a:r>
              <a:rPr lang="en-US" dirty="0" err="1" smtClean="0"/>
              <a:t>da</a:t>
            </a:r>
            <a:r>
              <a:rPr lang="ru-RU" dirty="0" smtClean="0"/>
              <a:t> </a:t>
            </a:r>
            <a:r>
              <a:rPr lang="en-US" dirty="0" err="1" smtClean="0"/>
              <a:t>procene</a:t>
            </a:r>
            <a:r>
              <a:rPr lang="ru-RU" dirty="0" smtClean="0"/>
              <a:t> </a:t>
            </a:r>
            <a:r>
              <a:rPr lang="en-US" dirty="0" err="1" smtClean="0"/>
              <a:t>izglede</a:t>
            </a:r>
            <a:r>
              <a:rPr lang="ru-RU" dirty="0" smtClean="0"/>
              <a:t> </a:t>
            </a:r>
            <a:r>
              <a:rPr lang="en-US" dirty="0" err="1" smtClean="0"/>
              <a:t>za</a:t>
            </a:r>
            <a:r>
              <a:rPr lang="ru-RU" dirty="0" smtClean="0"/>
              <a:t> </a:t>
            </a:r>
            <a:r>
              <a:rPr lang="en-US" dirty="0" err="1" smtClean="0"/>
              <a:t>buduće</a:t>
            </a:r>
            <a:r>
              <a:rPr lang="ru-RU" dirty="0" smtClean="0"/>
              <a:t> </a:t>
            </a:r>
            <a:r>
              <a:rPr lang="en-US" dirty="0" err="1" smtClean="0"/>
              <a:t>neto</a:t>
            </a:r>
            <a:r>
              <a:rPr lang="ru-RU" dirty="0" smtClean="0"/>
              <a:t> </a:t>
            </a:r>
            <a:r>
              <a:rPr lang="en-US" dirty="0" err="1" smtClean="0"/>
              <a:t>prilive</a:t>
            </a:r>
            <a:r>
              <a:rPr lang="ru-RU" dirty="0" smtClean="0"/>
              <a:t> </a:t>
            </a:r>
            <a:r>
              <a:rPr lang="en-US" dirty="0" err="1" smtClean="0"/>
              <a:t>gotovine</a:t>
            </a:r>
            <a:r>
              <a:rPr lang="ru-RU" dirty="0" smtClean="0"/>
              <a:t> </a:t>
            </a:r>
            <a:r>
              <a:rPr lang="en-US" dirty="0" smtClean="0"/>
              <a:t>u</a:t>
            </a:r>
            <a:r>
              <a:rPr lang="ru-RU" dirty="0" smtClean="0"/>
              <a:t> </a:t>
            </a:r>
            <a:r>
              <a:rPr lang="sr-Latn-BA" dirty="0" smtClean="0"/>
              <a:t>preduzeću</a:t>
            </a:r>
            <a:r>
              <a:rPr lang="ru-RU" dirty="0" smtClean="0"/>
              <a:t>. </a:t>
            </a:r>
            <a:endParaRPr lang="sr-Latn-BA" dirty="0" smtClean="0"/>
          </a:p>
          <a:p>
            <a:pPr algn="just"/>
            <a:r>
              <a:rPr lang="sr-Latn-BA" dirty="0" err="1" smtClean="0"/>
              <a:t>F</a:t>
            </a:r>
            <a:r>
              <a:rPr lang="en-US" dirty="0" err="1" smtClean="0"/>
              <a:t>inansijski</a:t>
            </a:r>
            <a:r>
              <a:rPr lang="ru-RU" dirty="0" smtClean="0"/>
              <a:t> </a:t>
            </a:r>
            <a:r>
              <a:rPr lang="en-US" dirty="0" err="1" smtClean="0"/>
              <a:t>izveštaji</a:t>
            </a:r>
            <a:r>
              <a:rPr lang="ru-RU" dirty="0" smtClean="0"/>
              <a:t> </a:t>
            </a:r>
            <a:r>
              <a:rPr lang="en-US" dirty="0" err="1" smtClean="0"/>
              <a:t>opšte</a:t>
            </a:r>
            <a:r>
              <a:rPr lang="ru-RU" dirty="0" smtClean="0"/>
              <a:t> </a:t>
            </a:r>
            <a:r>
              <a:rPr lang="en-US" dirty="0" err="1" smtClean="0"/>
              <a:t>namene</a:t>
            </a:r>
            <a:r>
              <a:rPr lang="ru-RU" dirty="0" smtClean="0"/>
              <a:t> </a:t>
            </a:r>
            <a:r>
              <a:rPr lang="en-US" dirty="0" smtClean="0"/>
              <a:t>ne</a:t>
            </a:r>
            <a:r>
              <a:rPr lang="ru-RU" dirty="0" smtClean="0"/>
              <a:t> </a:t>
            </a:r>
            <a:r>
              <a:rPr lang="en-US" dirty="0" err="1" smtClean="0"/>
              <a:t>pružaju</a:t>
            </a:r>
            <a:r>
              <a:rPr lang="ru-RU" dirty="0" smtClean="0"/>
              <a:t>, </a:t>
            </a:r>
            <a:r>
              <a:rPr lang="en-US" dirty="0" err="1" smtClean="0"/>
              <a:t>niti</a:t>
            </a:r>
            <a:r>
              <a:rPr lang="ru-RU" dirty="0" smtClean="0"/>
              <a:t> </a:t>
            </a:r>
            <a:r>
              <a:rPr lang="en-US" dirty="0" err="1" smtClean="0"/>
              <a:t>mogu</a:t>
            </a:r>
            <a:r>
              <a:rPr lang="ru-RU" dirty="0" smtClean="0"/>
              <a:t> </a:t>
            </a:r>
            <a:r>
              <a:rPr lang="en-US" dirty="0" err="1" smtClean="0"/>
              <a:t>da</a:t>
            </a:r>
            <a:r>
              <a:rPr lang="ru-RU" dirty="0" smtClean="0"/>
              <a:t> </a:t>
            </a:r>
            <a:r>
              <a:rPr lang="en-US" dirty="0" err="1" smtClean="0"/>
              <a:t>pruže</a:t>
            </a:r>
            <a:r>
              <a:rPr lang="sr-Latn-BA" dirty="0" smtClean="0"/>
              <a:t>,</a:t>
            </a:r>
            <a:r>
              <a:rPr lang="ru-RU" dirty="0" smtClean="0"/>
              <a:t> </a:t>
            </a:r>
            <a:r>
              <a:rPr lang="en-US" dirty="0" err="1" smtClean="0"/>
              <a:t>sve</a:t>
            </a:r>
            <a:r>
              <a:rPr lang="ru-RU" dirty="0" smtClean="0"/>
              <a:t> </a:t>
            </a:r>
            <a:r>
              <a:rPr lang="en-US" dirty="0" err="1" smtClean="0"/>
              <a:t>informacije</a:t>
            </a:r>
            <a:r>
              <a:rPr lang="ru-RU" dirty="0" smtClean="0"/>
              <a:t> </a:t>
            </a:r>
            <a:r>
              <a:rPr lang="en-US" dirty="0" err="1" smtClean="0"/>
              <a:t>koje</a:t>
            </a:r>
            <a:r>
              <a:rPr lang="ru-RU" dirty="0" smtClean="0"/>
              <a:t> </a:t>
            </a:r>
            <a:r>
              <a:rPr lang="en-US" dirty="0" err="1" smtClean="0"/>
              <a:t>su</a:t>
            </a:r>
            <a:r>
              <a:rPr lang="ru-RU" dirty="0" smtClean="0"/>
              <a:t> </a:t>
            </a:r>
            <a:r>
              <a:rPr lang="en-US" dirty="0" err="1" smtClean="0"/>
              <a:t>potrebne</a:t>
            </a:r>
            <a:r>
              <a:rPr lang="ru-RU" dirty="0" smtClean="0"/>
              <a:t> </a:t>
            </a:r>
            <a:r>
              <a:rPr lang="en-US" dirty="0" err="1" smtClean="0"/>
              <a:t>postojećim</a:t>
            </a:r>
            <a:r>
              <a:rPr lang="ru-RU" dirty="0" smtClean="0"/>
              <a:t> </a:t>
            </a:r>
            <a:r>
              <a:rPr lang="en-US" dirty="0" err="1" smtClean="0"/>
              <a:t>i</a:t>
            </a:r>
            <a:r>
              <a:rPr lang="ru-RU" dirty="0" smtClean="0"/>
              <a:t> </a:t>
            </a:r>
            <a:r>
              <a:rPr lang="en-US" dirty="0" err="1" smtClean="0"/>
              <a:t>potencijalnim</a:t>
            </a:r>
            <a:r>
              <a:rPr lang="ru-RU" dirty="0" smtClean="0"/>
              <a:t> </a:t>
            </a:r>
            <a:r>
              <a:rPr lang="en-US" dirty="0" err="1" smtClean="0"/>
              <a:t>investitorima</a:t>
            </a:r>
            <a:r>
              <a:rPr lang="ru-RU" dirty="0" smtClean="0"/>
              <a:t>, </a:t>
            </a:r>
            <a:r>
              <a:rPr lang="en-US" dirty="0" err="1" smtClean="0"/>
              <a:t>zajmodavcima</a:t>
            </a:r>
            <a:r>
              <a:rPr lang="ru-RU" dirty="0" smtClean="0"/>
              <a:t> </a:t>
            </a:r>
            <a:r>
              <a:rPr lang="en-US" dirty="0" err="1" smtClean="0"/>
              <a:t>i</a:t>
            </a:r>
            <a:r>
              <a:rPr lang="ru-RU" dirty="0" smtClean="0"/>
              <a:t> </a:t>
            </a:r>
            <a:r>
              <a:rPr lang="en-US" dirty="0" err="1" smtClean="0"/>
              <a:t>drugim</a:t>
            </a:r>
            <a:r>
              <a:rPr lang="ru-RU" dirty="0" smtClean="0"/>
              <a:t> </a:t>
            </a:r>
            <a:r>
              <a:rPr lang="en-US" dirty="0" err="1" smtClean="0"/>
              <a:t>poveriocima</a:t>
            </a:r>
            <a:r>
              <a:rPr lang="ru-RU" dirty="0" smtClean="0"/>
              <a:t>. </a:t>
            </a:r>
            <a:endParaRPr lang="sr-Latn-BA" dirty="0" smtClean="0"/>
          </a:p>
          <a:p>
            <a:pPr algn="just"/>
            <a:r>
              <a:rPr lang="en-US" dirty="0" smtClean="0"/>
              <a:t>Ti</a:t>
            </a:r>
            <a:r>
              <a:rPr lang="ru-RU" dirty="0" smtClean="0"/>
              <a:t> </a:t>
            </a:r>
            <a:r>
              <a:rPr lang="en-US" dirty="0" err="1" smtClean="0"/>
              <a:t>korisnici</a:t>
            </a:r>
            <a:r>
              <a:rPr lang="ru-RU" dirty="0" smtClean="0"/>
              <a:t> </a:t>
            </a:r>
            <a:r>
              <a:rPr lang="en-US" dirty="0" smtClean="0"/>
              <a:t>bi</a:t>
            </a:r>
            <a:r>
              <a:rPr lang="ru-RU" dirty="0" smtClean="0"/>
              <a:t> </a:t>
            </a:r>
            <a:r>
              <a:rPr lang="en-US" dirty="0" err="1" smtClean="0"/>
              <a:t>trebalo</a:t>
            </a:r>
            <a:r>
              <a:rPr lang="ru-RU" dirty="0" smtClean="0"/>
              <a:t> </a:t>
            </a:r>
            <a:r>
              <a:rPr lang="en-US" dirty="0" err="1" smtClean="0"/>
              <a:t>da</a:t>
            </a:r>
            <a:r>
              <a:rPr lang="ru-RU" dirty="0" smtClean="0"/>
              <a:t> </a:t>
            </a:r>
            <a:r>
              <a:rPr lang="en-US" dirty="0" err="1" smtClean="0"/>
              <a:t>uzmu</a:t>
            </a:r>
            <a:r>
              <a:rPr lang="ru-RU" dirty="0" smtClean="0"/>
              <a:t> </a:t>
            </a:r>
            <a:r>
              <a:rPr lang="en-US" dirty="0" smtClean="0"/>
              <a:t>u</a:t>
            </a:r>
            <a:r>
              <a:rPr lang="ru-RU" dirty="0" smtClean="0"/>
              <a:t> </a:t>
            </a:r>
            <a:r>
              <a:rPr lang="en-US" dirty="0" err="1" smtClean="0"/>
              <a:t>obzir</a:t>
            </a:r>
            <a:r>
              <a:rPr lang="ru-RU" dirty="0" smtClean="0"/>
              <a:t> </a:t>
            </a:r>
            <a:r>
              <a:rPr lang="en-US" dirty="0" err="1" smtClean="0"/>
              <a:t>relevantne</a:t>
            </a:r>
            <a:r>
              <a:rPr lang="ru-RU" dirty="0" smtClean="0"/>
              <a:t> </a:t>
            </a:r>
            <a:r>
              <a:rPr lang="en-US" dirty="0" err="1" smtClean="0"/>
              <a:t>informacije</a:t>
            </a:r>
            <a:r>
              <a:rPr lang="ru-RU" dirty="0" smtClean="0"/>
              <a:t> </a:t>
            </a:r>
            <a:r>
              <a:rPr lang="en-US" dirty="0" err="1" smtClean="0"/>
              <a:t>iz</a:t>
            </a:r>
            <a:r>
              <a:rPr lang="ru-RU" dirty="0" smtClean="0"/>
              <a:t> </a:t>
            </a:r>
            <a:r>
              <a:rPr lang="en-US" dirty="0" err="1" smtClean="0"/>
              <a:t>drugih</a:t>
            </a:r>
            <a:r>
              <a:rPr lang="ru-RU" dirty="0" smtClean="0"/>
              <a:t> </a:t>
            </a:r>
            <a:r>
              <a:rPr lang="en-US" dirty="0" err="1" smtClean="0"/>
              <a:t>izvora</a:t>
            </a:r>
            <a:r>
              <a:rPr lang="ru-RU" dirty="0" smtClean="0"/>
              <a:t>, </a:t>
            </a:r>
            <a:r>
              <a:rPr lang="en-US" dirty="0" err="1" smtClean="0"/>
              <a:t>na</a:t>
            </a:r>
            <a:r>
              <a:rPr lang="ru-RU" dirty="0" smtClean="0"/>
              <a:t> </a:t>
            </a:r>
            <a:r>
              <a:rPr lang="en-US" dirty="0" smtClean="0"/>
              <a:t>primer</a:t>
            </a:r>
            <a:r>
              <a:rPr lang="ru-RU" dirty="0" smtClean="0"/>
              <a:t>, </a:t>
            </a:r>
            <a:r>
              <a:rPr lang="en-US" dirty="0" err="1" smtClean="0"/>
              <a:t>opšte</a:t>
            </a:r>
            <a:r>
              <a:rPr lang="ru-RU" dirty="0" smtClean="0"/>
              <a:t> </a:t>
            </a:r>
            <a:r>
              <a:rPr lang="en-US" dirty="0" err="1" smtClean="0"/>
              <a:t>ekonomske</a:t>
            </a:r>
            <a:r>
              <a:rPr lang="ru-RU" dirty="0" smtClean="0"/>
              <a:t> </a:t>
            </a:r>
            <a:r>
              <a:rPr lang="en-US" dirty="0" err="1" smtClean="0"/>
              <a:t>uslove</a:t>
            </a:r>
            <a:r>
              <a:rPr lang="ru-RU" dirty="0" smtClean="0"/>
              <a:t> </a:t>
            </a:r>
            <a:r>
              <a:rPr lang="en-US" dirty="0" err="1" smtClean="0"/>
              <a:t>i</a:t>
            </a:r>
            <a:r>
              <a:rPr lang="ru-RU" dirty="0" smtClean="0"/>
              <a:t> </a:t>
            </a:r>
            <a:r>
              <a:rPr lang="en-US" dirty="0" err="1" smtClean="0"/>
              <a:t>očekivanja</a:t>
            </a:r>
            <a:r>
              <a:rPr lang="ru-RU" dirty="0" smtClean="0"/>
              <a:t>, </a:t>
            </a:r>
            <a:r>
              <a:rPr lang="en-US" dirty="0" err="1" smtClean="0"/>
              <a:t>političke</a:t>
            </a:r>
            <a:r>
              <a:rPr lang="ru-RU" dirty="0" smtClean="0"/>
              <a:t> </a:t>
            </a:r>
            <a:r>
              <a:rPr lang="en-US" dirty="0" err="1" smtClean="0"/>
              <a:t>doga</a:t>
            </a:r>
            <a:r>
              <a:rPr lang="sr-Latn-BA" dirty="0" smtClean="0"/>
              <a:t>đ</a:t>
            </a:r>
            <a:r>
              <a:rPr lang="en-US" dirty="0" err="1" smtClean="0"/>
              <a:t>aje</a:t>
            </a:r>
            <a:r>
              <a:rPr lang="ru-RU" dirty="0" smtClean="0"/>
              <a:t> </a:t>
            </a:r>
            <a:r>
              <a:rPr lang="en-US" dirty="0" err="1" smtClean="0"/>
              <a:t>i</a:t>
            </a:r>
            <a:r>
              <a:rPr lang="ru-RU" dirty="0" smtClean="0"/>
              <a:t> </a:t>
            </a:r>
            <a:r>
              <a:rPr lang="en-US" dirty="0" err="1" smtClean="0"/>
              <a:t>političku</a:t>
            </a:r>
            <a:r>
              <a:rPr lang="ru-RU" dirty="0" smtClean="0"/>
              <a:t> </a:t>
            </a:r>
            <a:r>
              <a:rPr lang="en-US" dirty="0" err="1" smtClean="0"/>
              <a:t>klimu</a:t>
            </a:r>
            <a:r>
              <a:rPr lang="ru-RU" dirty="0" smtClean="0"/>
              <a:t> </a:t>
            </a:r>
            <a:r>
              <a:rPr lang="en-US" dirty="0" err="1" smtClean="0"/>
              <a:t>i</a:t>
            </a:r>
            <a:r>
              <a:rPr lang="ru-RU" dirty="0" smtClean="0"/>
              <a:t> </a:t>
            </a:r>
            <a:r>
              <a:rPr lang="en-US" dirty="0" err="1" smtClean="0"/>
              <a:t>perspektive</a:t>
            </a:r>
            <a:r>
              <a:rPr lang="ru-RU" dirty="0" smtClean="0"/>
              <a:t> </a:t>
            </a:r>
            <a:r>
              <a:rPr lang="en-US" dirty="0" err="1" smtClean="0"/>
              <a:t>privrede</a:t>
            </a:r>
            <a:r>
              <a:rPr lang="ru-RU" dirty="0" smtClean="0"/>
              <a:t> </a:t>
            </a:r>
            <a:r>
              <a:rPr lang="en-US" dirty="0" err="1" smtClean="0"/>
              <a:t>i</a:t>
            </a:r>
            <a:r>
              <a:rPr lang="ru-RU" dirty="0" smtClean="0"/>
              <a:t> </a:t>
            </a:r>
            <a:r>
              <a:rPr lang="en-US" dirty="0" err="1" smtClean="0"/>
              <a:t>kompanije</a:t>
            </a:r>
            <a:r>
              <a:rPr lang="sr-Latn-BA" dirty="0" smtClean="0"/>
              <a:t>.</a:t>
            </a:r>
          </a:p>
          <a:p>
            <a:pPr algn="just"/>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400" dirty="0" smtClean="0"/>
              <a:t>ZNAČAJ INFORMACIJA</a:t>
            </a:r>
            <a:endParaRPr lang="en-US" sz="2400" dirty="0"/>
          </a:p>
        </p:txBody>
      </p:sp>
      <p:sp>
        <p:nvSpPr>
          <p:cNvPr id="3" name="Content Placeholder 2"/>
          <p:cNvSpPr>
            <a:spLocks noGrp="1"/>
          </p:cNvSpPr>
          <p:nvPr>
            <p:ph sz="quarter" idx="1"/>
          </p:nvPr>
        </p:nvSpPr>
        <p:spPr>
          <a:xfrm>
            <a:off x="612648" y="1600200"/>
            <a:ext cx="8153400" cy="5257800"/>
          </a:xfrm>
        </p:spPr>
        <p:txBody>
          <a:bodyPr>
            <a:normAutofit fontScale="77500" lnSpcReduction="20000"/>
          </a:bodyPr>
          <a:lstStyle/>
          <a:p>
            <a:pPr algn="just"/>
            <a:r>
              <a:rPr lang="en-US" dirty="0" err="1" smtClean="0"/>
              <a:t>Informacije</a:t>
            </a:r>
            <a:r>
              <a:rPr lang="ru-RU" dirty="0" smtClean="0"/>
              <a:t> </a:t>
            </a:r>
            <a:r>
              <a:rPr lang="en-US" dirty="0" smtClean="0"/>
              <a:t>o</a:t>
            </a:r>
            <a:r>
              <a:rPr lang="ru-RU" dirty="0" smtClean="0"/>
              <a:t> </a:t>
            </a:r>
            <a:r>
              <a:rPr lang="en-US" dirty="0" err="1" smtClean="0"/>
              <a:t>prirodi</a:t>
            </a:r>
            <a:r>
              <a:rPr lang="ru-RU" dirty="0" smtClean="0"/>
              <a:t> </a:t>
            </a:r>
            <a:r>
              <a:rPr lang="en-US" dirty="0" err="1" smtClean="0"/>
              <a:t>i</a:t>
            </a:r>
            <a:r>
              <a:rPr lang="ru-RU" dirty="0" smtClean="0"/>
              <a:t> </a:t>
            </a:r>
            <a:r>
              <a:rPr lang="en-US" dirty="0" err="1" smtClean="0"/>
              <a:t>iznosima</a:t>
            </a:r>
            <a:r>
              <a:rPr lang="ru-RU" dirty="0" smtClean="0"/>
              <a:t> </a:t>
            </a:r>
            <a:r>
              <a:rPr lang="en-US" dirty="0" err="1" smtClean="0"/>
              <a:t>ekonomskih</a:t>
            </a:r>
            <a:r>
              <a:rPr lang="ru-RU" dirty="0" smtClean="0"/>
              <a:t> </a:t>
            </a:r>
            <a:r>
              <a:rPr lang="en-US" dirty="0" err="1" smtClean="0"/>
              <a:t>resursa</a:t>
            </a:r>
            <a:r>
              <a:rPr lang="ru-RU" dirty="0" smtClean="0"/>
              <a:t> </a:t>
            </a:r>
            <a:r>
              <a:rPr lang="sr-Latn-BA" dirty="0" smtClean="0"/>
              <a:t>preduzeća</a:t>
            </a:r>
            <a:r>
              <a:rPr lang="ru-RU" dirty="0" smtClean="0"/>
              <a:t> </a:t>
            </a:r>
            <a:r>
              <a:rPr lang="en-US" dirty="0" err="1" smtClean="0"/>
              <a:t>i</a:t>
            </a:r>
            <a:r>
              <a:rPr lang="ru-RU" dirty="0" smtClean="0"/>
              <a:t> </a:t>
            </a:r>
            <a:r>
              <a:rPr lang="en-US" dirty="0" err="1" smtClean="0"/>
              <a:t>zahteva</a:t>
            </a:r>
            <a:r>
              <a:rPr lang="ru-RU" dirty="0" smtClean="0"/>
              <a:t> </a:t>
            </a:r>
            <a:r>
              <a:rPr lang="en-US" dirty="0" err="1" smtClean="0"/>
              <a:t>prema</a:t>
            </a:r>
            <a:r>
              <a:rPr lang="ru-RU" dirty="0" smtClean="0"/>
              <a:t> </a:t>
            </a:r>
            <a:r>
              <a:rPr lang="en-US" dirty="0" err="1" smtClean="0"/>
              <a:t>njemu</a:t>
            </a:r>
            <a:r>
              <a:rPr lang="ru-RU" dirty="0" smtClean="0"/>
              <a:t> </a:t>
            </a:r>
            <a:r>
              <a:rPr lang="en-US" dirty="0" err="1" smtClean="0"/>
              <a:t>mogu</a:t>
            </a:r>
            <a:r>
              <a:rPr lang="ru-RU" dirty="0" smtClean="0"/>
              <a:t> </a:t>
            </a:r>
            <a:r>
              <a:rPr lang="en-US" dirty="0" err="1" smtClean="0"/>
              <a:t>pomoći</a:t>
            </a:r>
            <a:r>
              <a:rPr lang="ru-RU" dirty="0" smtClean="0"/>
              <a:t> </a:t>
            </a:r>
            <a:r>
              <a:rPr lang="en-US" dirty="0" err="1" smtClean="0"/>
              <a:t>korisnicima</a:t>
            </a:r>
            <a:r>
              <a:rPr lang="ru-RU" dirty="0" smtClean="0"/>
              <a:t> </a:t>
            </a:r>
            <a:r>
              <a:rPr lang="en-US" dirty="0" err="1" smtClean="0"/>
              <a:t>da</a:t>
            </a:r>
            <a:r>
              <a:rPr lang="ru-RU" dirty="0" smtClean="0"/>
              <a:t> </a:t>
            </a:r>
            <a:r>
              <a:rPr lang="en-US" dirty="0" err="1" smtClean="0"/>
              <a:t>identifikuju</a:t>
            </a:r>
            <a:r>
              <a:rPr lang="ru-RU" dirty="0" smtClean="0"/>
              <a:t> </a:t>
            </a:r>
            <a:r>
              <a:rPr lang="sr-Latn-BA" dirty="0" smtClean="0"/>
              <a:t>njegovu </a:t>
            </a:r>
            <a:r>
              <a:rPr lang="en-US" dirty="0" err="1" smtClean="0"/>
              <a:t>finansijsku</a:t>
            </a:r>
            <a:r>
              <a:rPr lang="ru-RU" dirty="0" smtClean="0"/>
              <a:t> </a:t>
            </a:r>
            <a:r>
              <a:rPr lang="en-US" dirty="0" err="1" smtClean="0"/>
              <a:t>snagu</a:t>
            </a:r>
            <a:r>
              <a:rPr lang="ru-RU" dirty="0" smtClean="0"/>
              <a:t> </a:t>
            </a:r>
            <a:r>
              <a:rPr lang="en-US" dirty="0" err="1" smtClean="0"/>
              <a:t>i</a:t>
            </a:r>
            <a:r>
              <a:rPr lang="ru-RU" dirty="0" smtClean="0"/>
              <a:t> </a:t>
            </a:r>
            <a:r>
              <a:rPr lang="en-US" dirty="0" err="1" smtClean="0"/>
              <a:t>slabosti</a:t>
            </a:r>
            <a:r>
              <a:rPr lang="ru-RU" dirty="0" smtClean="0"/>
              <a:t>. </a:t>
            </a:r>
            <a:endParaRPr lang="sr-Latn-BA" dirty="0" smtClean="0"/>
          </a:p>
          <a:p>
            <a:pPr algn="just"/>
            <a:r>
              <a:rPr lang="sr-Latn-BA" dirty="0" smtClean="0"/>
              <a:t>I</a:t>
            </a:r>
            <a:r>
              <a:rPr lang="en-US" dirty="0" err="1" smtClean="0"/>
              <a:t>nformacije</a:t>
            </a:r>
            <a:r>
              <a:rPr lang="ru-RU" dirty="0" smtClean="0"/>
              <a:t> </a:t>
            </a:r>
            <a:r>
              <a:rPr lang="en-US" dirty="0" err="1" smtClean="0"/>
              <a:t>mogu</a:t>
            </a:r>
            <a:r>
              <a:rPr lang="ru-RU" dirty="0" smtClean="0"/>
              <a:t> </a:t>
            </a:r>
            <a:r>
              <a:rPr lang="en-US" dirty="0" err="1" smtClean="0"/>
              <a:t>pomoći</a:t>
            </a:r>
            <a:r>
              <a:rPr lang="ru-RU" dirty="0" smtClean="0"/>
              <a:t> </a:t>
            </a:r>
            <a:r>
              <a:rPr lang="en-US" dirty="0" err="1" smtClean="0"/>
              <a:t>korisnicima</a:t>
            </a:r>
            <a:r>
              <a:rPr lang="ru-RU" dirty="0" smtClean="0"/>
              <a:t> </a:t>
            </a:r>
            <a:r>
              <a:rPr lang="en-US" dirty="0" err="1" smtClean="0"/>
              <a:t>da</a:t>
            </a:r>
            <a:r>
              <a:rPr lang="ru-RU" dirty="0" smtClean="0"/>
              <a:t> </a:t>
            </a:r>
            <a:r>
              <a:rPr lang="en-US" dirty="0" err="1" smtClean="0"/>
              <a:t>procene</a:t>
            </a:r>
            <a:r>
              <a:rPr lang="ru-RU" dirty="0" smtClean="0"/>
              <a:t> </a:t>
            </a:r>
            <a:r>
              <a:rPr lang="en-US" dirty="0" err="1" smtClean="0"/>
              <a:t>likvidnost</a:t>
            </a:r>
            <a:r>
              <a:rPr lang="ru-RU" dirty="0" smtClean="0"/>
              <a:t> </a:t>
            </a:r>
            <a:r>
              <a:rPr lang="en-US" dirty="0" err="1" smtClean="0"/>
              <a:t>i</a:t>
            </a:r>
            <a:r>
              <a:rPr lang="ru-RU" dirty="0" smtClean="0"/>
              <a:t> </a:t>
            </a:r>
            <a:r>
              <a:rPr lang="en-US" dirty="0" err="1" smtClean="0"/>
              <a:t>solventnost</a:t>
            </a:r>
            <a:r>
              <a:rPr lang="ru-RU" dirty="0" smtClean="0"/>
              <a:t> </a:t>
            </a:r>
            <a:r>
              <a:rPr lang="sr-Latn-BA" dirty="0" smtClean="0"/>
              <a:t>preduzeća</a:t>
            </a:r>
            <a:r>
              <a:rPr lang="ru-RU" dirty="0" smtClean="0"/>
              <a:t>, </a:t>
            </a:r>
            <a:r>
              <a:rPr lang="en-US" dirty="0" err="1" smtClean="0"/>
              <a:t>njegove</a:t>
            </a:r>
            <a:r>
              <a:rPr lang="ru-RU" dirty="0" smtClean="0"/>
              <a:t> </a:t>
            </a:r>
            <a:r>
              <a:rPr lang="en-US" dirty="0" err="1" smtClean="0"/>
              <a:t>potrebe</a:t>
            </a:r>
            <a:r>
              <a:rPr lang="ru-RU" dirty="0" smtClean="0"/>
              <a:t> </a:t>
            </a:r>
            <a:r>
              <a:rPr lang="en-US" dirty="0" err="1" smtClean="0"/>
              <a:t>za</a:t>
            </a:r>
            <a:r>
              <a:rPr lang="ru-RU" dirty="0" smtClean="0"/>
              <a:t> </a:t>
            </a:r>
            <a:r>
              <a:rPr lang="en-US" dirty="0" err="1" smtClean="0"/>
              <a:t>dodatnim</a:t>
            </a:r>
            <a:r>
              <a:rPr lang="ru-RU" dirty="0" smtClean="0"/>
              <a:t> </a:t>
            </a:r>
            <a:r>
              <a:rPr lang="en-US" dirty="0" err="1" smtClean="0"/>
              <a:t>finansiranjem</a:t>
            </a:r>
            <a:r>
              <a:rPr lang="ru-RU" dirty="0" smtClean="0"/>
              <a:t> </a:t>
            </a:r>
            <a:r>
              <a:rPr lang="en-US" dirty="0" err="1" smtClean="0"/>
              <a:t>i</a:t>
            </a:r>
            <a:r>
              <a:rPr lang="ru-RU" dirty="0" smtClean="0"/>
              <a:t> </a:t>
            </a:r>
            <a:r>
              <a:rPr lang="en-US" dirty="0" err="1" smtClean="0"/>
              <a:t>verovatnoću</a:t>
            </a:r>
            <a:r>
              <a:rPr lang="ru-RU" dirty="0" smtClean="0"/>
              <a:t> </a:t>
            </a:r>
            <a:r>
              <a:rPr lang="en-US" dirty="0" err="1" smtClean="0"/>
              <a:t>uspešnog</a:t>
            </a:r>
            <a:r>
              <a:rPr lang="ru-RU" dirty="0" smtClean="0"/>
              <a:t> </a:t>
            </a:r>
            <a:r>
              <a:rPr lang="en-US" dirty="0" err="1" smtClean="0"/>
              <a:t>pribavljanja</a:t>
            </a:r>
            <a:r>
              <a:rPr lang="ru-RU" dirty="0" smtClean="0"/>
              <a:t> </a:t>
            </a:r>
            <a:r>
              <a:rPr lang="en-US" dirty="0" smtClean="0"/>
              <a:t>tog</a:t>
            </a:r>
            <a:r>
              <a:rPr lang="ru-RU" dirty="0" smtClean="0"/>
              <a:t> </a:t>
            </a:r>
            <a:r>
              <a:rPr lang="en-US" dirty="0" err="1" smtClean="0"/>
              <a:t>finansiranja</a:t>
            </a:r>
            <a:r>
              <a:rPr lang="ru-RU" dirty="0" smtClean="0"/>
              <a:t>. </a:t>
            </a:r>
            <a:endParaRPr lang="sr-Latn-BA" dirty="0" smtClean="0"/>
          </a:p>
          <a:p>
            <a:pPr algn="just"/>
            <a:r>
              <a:rPr lang="en-US" dirty="0" err="1" smtClean="0"/>
              <a:t>Informacije</a:t>
            </a:r>
            <a:r>
              <a:rPr lang="ru-RU" dirty="0" smtClean="0"/>
              <a:t> </a:t>
            </a:r>
            <a:r>
              <a:rPr lang="en-US" dirty="0" smtClean="0"/>
              <a:t>o</a:t>
            </a:r>
            <a:r>
              <a:rPr lang="ru-RU" dirty="0" smtClean="0"/>
              <a:t> </a:t>
            </a:r>
            <a:r>
              <a:rPr lang="en-US" dirty="0" err="1" smtClean="0"/>
              <a:t>prinosu</a:t>
            </a:r>
            <a:r>
              <a:rPr lang="ru-RU" dirty="0" smtClean="0"/>
              <a:t> </a:t>
            </a:r>
            <a:r>
              <a:rPr lang="en-US" dirty="0" err="1" smtClean="0"/>
              <a:t>koji</a:t>
            </a:r>
            <a:r>
              <a:rPr lang="ru-RU" dirty="0" smtClean="0"/>
              <a:t> </a:t>
            </a:r>
            <a:r>
              <a:rPr lang="en-US" dirty="0" smtClean="0"/>
              <a:t>je</a:t>
            </a:r>
            <a:r>
              <a:rPr lang="ru-RU" dirty="0" smtClean="0"/>
              <a:t> </a:t>
            </a:r>
            <a:r>
              <a:rPr lang="sr-Latn-BA" dirty="0" smtClean="0"/>
              <a:t>preduzeće</a:t>
            </a:r>
            <a:r>
              <a:rPr lang="ru-RU" dirty="0" smtClean="0"/>
              <a:t> </a:t>
            </a:r>
            <a:r>
              <a:rPr lang="en-US" dirty="0" err="1" smtClean="0"/>
              <a:t>proizve</a:t>
            </a:r>
            <a:r>
              <a:rPr lang="sr-Latn-BA" dirty="0" smtClean="0"/>
              <a:t>l</a:t>
            </a:r>
            <a:r>
              <a:rPr lang="en-US" dirty="0" smtClean="0"/>
              <a:t>o</a:t>
            </a:r>
            <a:r>
              <a:rPr lang="ru-RU" dirty="0" smtClean="0"/>
              <a:t> </a:t>
            </a:r>
            <a:r>
              <a:rPr lang="en-US" dirty="0" err="1" smtClean="0"/>
              <a:t>pružaju</a:t>
            </a:r>
            <a:r>
              <a:rPr lang="ru-RU" dirty="0" smtClean="0"/>
              <a:t> </a:t>
            </a:r>
            <a:r>
              <a:rPr lang="en-US" dirty="0" err="1" smtClean="0"/>
              <a:t>indikaciju</a:t>
            </a:r>
            <a:r>
              <a:rPr lang="ru-RU" dirty="0" smtClean="0"/>
              <a:t> </a:t>
            </a:r>
            <a:r>
              <a:rPr lang="en-US" dirty="0" smtClean="0"/>
              <a:t>o</a:t>
            </a:r>
            <a:r>
              <a:rPr lang="ru-RU" dirty="0" smtClean="0"/>
              <a:t> </a:t>
            </a:r>
            <a:r>
              <a:rPr lang="en-US" dirty="0" smtClean="0"/>
              <a:t>tome</a:t>
            </a:r>
            <a:r>
              <a:rPr lang="ru-RU" dirty="0" smtClean="0"/>
              <a:t> </a:t>
            </a:r>
            <a:r>
              <a:rPr lang="en-US" dirty="0" err="1" smtClean="0"/>
              <a:t>koliko</a:t>
            </a:r>
            <a:r>
              <a:rPr lang="ru-RU" dirty="0" smtClean="0"/>
              <a:t> </a:t>
            </a:r>
            <a:r>
              <a:rPr lang="en-US" dirty="0" smtClean="0"/>
              <a:t>je</a:t>
            </a:r>
            <a:r>
              <a:rPr lang="ru-RU" dirty="0" smtClean="0"/>
              <a:t> </a:t>
            </a:r>
            <a:r>
              <a:rPr lang="en-US" dirty="0" err="1" smtClean="0"/>
              <a:t>rukovodstvo</a:t>
            </a:r>
            <a:r>
              <a:rPr lang="ru-RU" dirty="0" smtClean="0"/>
              <a:t> </a:t>
            </a:r>
            <a:r>
              <a:rPr lang="en-US" dirty="0" err="1" smtClean="0"/>
              <a:t>dobro</a:t>
            </a:r>
            <a:r>
              <a:rPr lang="ru-RU" dirty="0" smtClean="0"/>
              <a:t> </a:t>
            </a:r>
            <a:r>
              <a:rPr lang="en-US" dirty="0" err="1" smtClean="0"/>
              <a:t>obavljalo</a:t>
            </a:r>
            <a:r>
              <a:rPr lang="ru-RU" dirty="0" smtClean="0"/>
              <a:t> </a:t>
            </a:r>
            <a:r>
              <a:rPr lang="en-US" dirty="0" err="1" smtClean="0"/>
              <a:t>svoju</a:t>
            </a:r>
            <a:r>
              <a:rPr lang="ru-RU" dirty="0" smtClean="0"/>
              <a:t> </a:t>
            </a:r>
            <a:r>
              <a:rPr lang="en-US" dirty="0" err="1" smtClean="0"/>
              <a:t>dužnost</a:t>
            </a:r>
            <a:r>
              <a:rPr lang="ru-RU" dirty="0" smtClean="0"/>
              <a:t> </a:t>
            </a:r>
            <a:r>
              <a:rPr lang="en-US" dirty="0" err="1" smtClean="0"/>
              <a:t>efikasnog</a:t>
            </a:r>
            <a:r>
              <a:rPr lang="ru-RU" dirty="0" smtClean="0"/>
              <a:t> </a:t>
            </a:r>
            <a:r>
              <a:rPr lang="en-US" dirty="0" err="1" smtClean="0"/>
              <a:t>i</a:t>
            </a:r>
            <a:r>
              <a:rPr lang="ru-RU" dirty="0" smtClean="0"/>
              <a:t> </a:t>
            </a:r>
            <a:r>
              <a:rPr lang="en-US" dirty="0" err="1" smtClean="0"/>
              <a:t>efektivnog</a:t>
            </a:r>
            <a:r>
              <a:rPr lang="ru-RU" dirty="0" smtClean="0"/>
              <a:t> </a:t>
            </a:r>
            <a:r>
              <a:rPr lang="en-US" dirty="0" err="1" smtClean="0"/>
              <a:t>korišćenja</a:t>
            </a:r>
            <a:r>
              <a:rPr lang="ru-RU" dirty="0" smtClean="0"/>
              <a:t> </a:t>
            </a:r>
            <a:r>
              <a:rPr lang="en-US" dirty="0" err="1" smtClean="0"/>
              <a:t>resursa</a:t>
            </a:r>
            <a:r>
              <a:rPr lang="ru-RU" dirty="0" smtClean="0"/>
              <a:t>. </a:t>
            </a:r>
            <a:endParaRPr lang="sr-Latn-BA" dirty="0" smtClean="0"/>
          </a:p>
          <a:p>
            <a:pPr algn="just"/>
            <a:r>
              <a:rPr lang="en-US" dirty="0" err="1" smtClean="0"/>
              <a:t>Informacije</a:t>
            </a:r>
            <a:r>
              <a:rPr lang="ru-RU" dirty="0" smtClean="0"/>
              <a:t> </a:t>
            </a:r>
            <a:r>
              <a:rPr lang="en-US" dirty="0" smtClean="0"/>
              <a:t>o</a:t>
            </a:r>
            <a:r>
              <a:rPr lang="ru-RU" dirty="0" smtClean="0"/>
              <a:t> </a:t>
            </a:r>
            <a:r>
              <a:rPr lang="en-US" dirty="0" err="1" smtClean="0"/>
              <a:t>varijabilnosti</a:t>
            </a:r>
            <a:r>
              <a:rPr lang="ru-RU" dirty="0" smtClean="0"/>
              <a:t> </a:t>
            </a:r>
            <a:r>
              <a:rPr lang="en-US" dirty="0" err="1" smtClean="0"/>
              <a:t>i</a:t>
            </a:r>
            <a:r>
              <a:rPr lang="ru-RU" dirty="0" smtClean="0"/>
              <a:t> </a:t>
            </a:r>
            <a:r>
              <a:rPr lang="en-US" dirty="0" err="1" smtClean="0"/>
              <a:t>komoponentama</a:t>
            </a:r>
            <a:r>
              <a:rPr lang="ru-RU" dirty="0" smtClean="0"/>
              <a:t> </a:t>
            </a:r>
            <a:r>
              <a:rPr lang="en-US" dirty="0" smtClean="0"/>
              <a:t>tog</a:t>
            </a:r>
            <a:r>
              <a:rPr lang="ru-RU" dirty="0" smtClean="0"/>
              <a:t> </a:t>
            </a:r>
            <a:r>
              <a:rPr lang="en-US" dirty="0" err="1" smtClean="0"/>
              <a:t>prinosa</a:t>
            </a:r>
            <a:r>
              <a:rPr lang="ru-RU" dirty="0" smtClean="0"/>
              <a:t> </a:t>
            </a:r>
            <a:r>
              <a:rPr lang="en-US" dirty="0" err="1" smtClean="0"/>
              <a:t>tako</a:t>
            </a:r>
            <a:r>
              <a:rPr lang="sr-Latn-BA" dirty="0" smtClean="0"/>
              <a:t>đ</a:t>
            </a:r>
            <a:r>
              <a:rPr lang="en-US" dirty="0" smtClean="0"/>
              <a:t>e</a:t>
            </a:r>
            <a:r>
              <a:rPr lang="ru-RU" dirty="0" smtClean="0"/>
              <a:t> </a:t>
            </a:r>
            <a:r>
              <a:rPr lang="en-US" dirty="0" err="1" smtClean="0"/>
              <a:t>su</a:t>
            </a:r>
            <a:r>
              <a:rPr lang="ru-RU" dirty="0" smtClean="0"/>
              <a:t> </a:t>
            </a:r>
            <a:r>
              <a:rPr lang="en-US" dirty="0" err="1" smtClean="0"/>
              <a:t>važne</a:t>
            </a:r>
            <a:r>
              <a:rPr lang="ru-RU" dirty="0" smtClean="0"/>
              <a:t>, </a:t>
            </a:r>
            <a:r>
              <a:rPr lang="en-US" dirty="0" err="1" smtClean="0"/>
              <a:t>posebno</a:t>
            </a:r>
            <a:r>
              <a:rPr lang="ru-RU" dirty="0" smtClean="0"/>
              <a:t> </a:t>
            </a:r>
            <a:r>
              <a:rPr lang="en-US" dirty="0" err="1" smtClean="0"/>
              <a:t>za</a:t>
            </a:r>
            <a:r>
              <a:rPr lang="ru-RU" dirty="0" smtClean="0"/>
              <a:t> </a:t>
            </a:r>
            <a:r>
              <a:rPr lang="en-US" dirty="0" err="1" smtClean="0"/>
              <a:t>procenjivanje</a:t>
            </a:r>
            <a:r>
              <a:rPr lang="ru-RU" dirty="0" smtClean="0"/>
              <a:t> </a:t>
            </a:r>
            <a:r>
              <a:rPr lang="en-US" dirty="0" err="1" smtClean="0"/>
              <a:t>neizvesnosti</a:t>
            </a:r>
            <a:r>
              <a:rPr lang="ru-RU" dirty="0" smtClean="0"/>
              <a:t> </a:t>
            </a:r>
            <a:r>
              <a:rPr lang="en-US" dirty="0" err="1" smtClean="0"/>
              <a:t>budućih</a:t>
            </a:r>
            <a:r>
              <a:rPr lang="ru-RU" dirty="0" smtClean="0"/>
              <a:t> </a:t>
            </a:r>
            <a:r>
              <a:rPr lang="en-US" dirty="0" err="1" smtClean="0"/>
              <a:t>tokova</a:t>
            </a:r>
            <a:r>
              <a:rPr lang="ru-RU" dirty="0" smtClean="0"/>
              <a:t> </a:t>
            </a:r>
            <a:r>
              <a:rPr lang="en-US" dirty="0" err="1" smtClean="0"/>
              <a:t>gotovine</a:t>
            </a:r>
            <a:r>
              <a:rPr lang="ru-RU" dirty="0" smtClean="0"/>
              <a:t>. </a:t>
            </a:r>
            <a:endParaRPr lang="sr-Latn-BA" dirty="0" smtClean="0"/>
          </a:p>
          <a:p>
            <a:pPr algn="just"/>
            <a:r>
              <a:rPr lang="en-US" dirty="0" err="1" smtClean="0"/>
              <a:t>Informacije</a:t>
            </a:r>
            <a:r>
              <a:rPr lang="ru-RU" dirty="0" smtClean="0"/>
              <a:t> </a:t>
            </a:r>
            <a:r>
              <a:rPr lang="en-US" dirty="0" smtClean="0"/>
              <a:t>o</a:t>
            </a:r>
            <a:r>
              <a:rPr lang="ru-RU" dirty="0" smtClean="0"/>
              <a:t> </a:t>
            </a:r>
            <a:r>
              <a:rPr lang="en-US" dirty="0" err="1" smtClean="0"/>
              <a:t>rezultatu</a:t>
            </a:r>
            <a:r>
              <a:rPr lang="ru-RU" dirty="0" smtClean="0"/>
              <a:t> </a:t>
            </a:r>
            <a:r>
              <a:rPr lang="en-US" dirty="0" err="1" smtClean="0"/>
              <a:t>poslovanja</a:t>
            </a:r>
            <a:r>
              <a:rPr lang="ru-RU" dirty="0" smtClean="0"/>
              <a:t> </a:t>
            </a:r>
            <a:r>
              <a:rPr lang="en-US" dirty="0" smtClean="0"/>
              <a:t>u</a:t>
            </a:r>
            <a:r>
              <a:rPr lang="ru-RU" dirty="0" smtClean="0"/>
              <a:t> </a:t>
            </a:r>
            <a:r>
              <a:rPr lang="en-US" dirty="0" err="1" smtClean="0"/>
              <a:t>prošlosti</a:t>
            </a:r>
            <a:r>
              <a:rPr lang="ru-RU" dirty="0" smtClean="0"/>
              <a:t> </a:t>
            </a:r>
            <a:r>
              <a:rPr lang="en-US" dirty="0" err="1" smtClean="0"/>
              <a:t>i</a:t>
            </a:r>
            <a:r>
              <a:rPr lang="ru-RU" dirty="0" smtClean="0"/>
              <a:t> </a:t>
            </a:r>
            <a:r>
              <a:rPr lang="en-US" dirty="0" smtClean="0"/>
              <a:t>o</a:t>
            </a:r>
            <a:r>
              <a:rPr lang="ru-RU" dirty="0" smtClean="0"/>
              <a:t> </a:t>
            </a:r>
            <a:r>
              <a:rPr lang="en-US" dirty="0" smtClean="0"/>
              <a:t>tome</a:t>
            </a:r>
            <a:r>
              <a:rPr lang="ru-RU" dirty="0" smtClean="0"/>
              <a:t> </a:t>
            </a:r>
            <a:r>
              <a:rPr lang="en-US" dirty="0" err="1" smtClean="0"/>
              <a:t>kako</a:t>
            </a:r>
            <a:r>
              <a:rPr lang="ru-RU" dirty="0" smtClean="0"/>
              <a:t> </a:t>
            </a:r>
            <a:r>
              <a:rPr lang="en-US" dirty="0" smtClean="0"/>
              <a:t>je</a:t>
            </a:r>
            <a:r>
              <a:rPr lang="ru-RU" dirty="0" smtClean="0"/>
              <a:t> </a:t>
            </a:r>
            <a:r>
              <a:rPr lang="en-US" dirty="0" err="1" smtClean="0"/>
              <a:t>rukovodstvo</a:t>
            </a:r>
            <a:r>
              <a:rPr lang="ru-RU" dirty="0" smtClean="0"/>
              <a:t> </a:t>
            </a:r>
            <a:r>
              <a:rPr lang="en-US" dirty="0" err="1" smtClean="0"/>
              <a:t>obavljalo</a:t>
            </a:r>
            <a:r>
              <a:rPr lang="ru-RU" dirty="0" smtClean="0"/>
              <a:t> </a:t>
            </a:r>
            <a:r>
              <a:rPr lang="en-US" dirty="0" err="1" smtClean="0"/>
              <a:t>svoje</a:t>
            </a:r>
            <a:r>
              <a:rPr lang="ru-RU" dirty="0" smtClean="0"/>
              <a:t> </a:t>
            </a:r>
            <a:r>
              <a:rPr lang="en-US" dirty="0" err="1" smtClean="0"/>
              <a:t>dužnosti</a:t>
            </a:r>
            <a:r>
              <a:rPr lang="ru-RU" dirty="0" smtClean="0"/>
              <a:t> </a:t>
            </a:r>
            <a:r>
              <a:rPr lang="en-US" dirty="0" err="1" smtClean="0"/>
              <a:t>uglavnom</a:t>
            </a:r>
            <a:r>
              <a:rPr lang="ru-RU" dirty="0" smtClean="0"/>
              <a:t> </a:t>
            </a:r>
            <a:r>
              <a:rPr lang="en-US" dirty="0" err="1" smtClean="0"/>
              <a:t>su</a:t>
            </a:r>
            <a:r>
              <a:rPr lang="ru-RU" dirty="0" smtClean="0"/>
              <a:t> </a:t>
            </a:r>
            <a:r>
              <a:rPr lang="en-US" dirty="0" err="1" smtClean="0"/>
              <a:t>od</a:t>
            </a:r>
            <a:r>
              <a:rPr lang="ru-RU" dirty="0" smtClean="0"/>
              <a:t> </a:t>
            </a:r>
            <a:r>
              <a:rPr lang="en-US" dirty="0" err="1" smtClean="0"/>
              <a:t>koristi</a:t>
            </a:r>
            <a:r>
              <a:rPr lang="ru-RU" dirty="0" smtClean="0"/>
              <a:t> </a:t>
            </a:r>
            <a:r>
              <a:rPr lang="en-US" dirty="0" err="1" smtClean="0"/>
              <a:t>za</a:t>
            </a:r>
            <a:r>
              <a:rPr lang="ru-RU" dirty="0" smtClean="0"/>
              <a:t> </a:t>
            </a:r>
            <a:r>
              <a:rPr lang="en-US" dirty="0" err="1" smtClean="0"/>
              <a:t>predvi</a:t>
            </a:r>
            <a:r>
              <a:rPr lang="sr-Latn-BA" dirty="0" smtClean="0"/>
              <a:t>đ</a:t>
            </a:r>
            <a:r>
              <a:rPr lang="en-US" dirty="0" err="1" smtClean="0"/>
              <a:t>anje</a:t>
            </a:r>
            <a:r>
              <a:rPr lang="ru-RU" dirty="0" smtClean="0"/>
              <a:t> </a:t>
            </a:r>
            <a:r>
              <a:rPr lang="en-US" dirty="0" err="1" smtClean="0"/>
              <a:t>budućih</a:t>
            </a:r>
            <a:r>
              <a:rPr lang="ru-RU" dirty="0" smtClean="0"/>
              <a:t> </a:t>
            </a:r>
            <a:r>
              <a:rPr lang="en-US" dirty="0" err="1" smtClean="0"/>
              <a:t>prinosa</a:t>
            </a:r>
            <a:r>
              <a:rPr lang="ru-RU" dirty="0" smtClean="0"/>
              <a:t> </a:t>
            </a:r>
            <a:r>
              <a:rPr lang="sr-Latn-BA" dirty="0" smtClean="0"/>
              <a:t>preduzeća</a:t>
            </a:r>
            <a:r>
              <a:rPr lang="ru-RU" dirty="0" smtClean="0"/>
              <a:t>. </a:t>
            </a:r>
            <a:endParaRPr lang="sr-Latn-BA" dirty="0" smtClean="0"/>
          </a:p>
          <a:p>
            <a:pPr algn="just"/>
            <a:r>
              <a:rPr lang="sr-Latn-BA" dirty="0" smtClean="0"/>
              <a:t>Informacije o tokovima gotovine pomažu korisnicima da razumeju poslovanje preduzeća.</a:t>
            </a:r>
          </a:p>
        </p:txBody>
      </p:sp>
      <p:pic>
        <p:nvPicPr>
          <p:cNvPr id="1026" name="Picture 2" descr="D:\Korisnik\Desktop\1.jpg"/>
          <p:cNvPicPr>
            <a:picLocks noChangeAspect="1" noChangeArrowheads="1"/>
          </p:cNvPicPr>
          <p:nvPr/>
        </p:nvPicPr>
        <p:blipFill>
          <a:blip r:embed="rId2" cstate="print"/>
          <a:srcRect/>
          <a:stretch>
            <a:fillRect/>
          </a:stretch>
        </p:blipFill>
        <p:spPr bwMode="auto">
          <a:xfrm>
            <a:off x="4572000" y="0"/>
            <a:ext cx="4572000" cy="12954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400" dirty="0" smtClean="0"/>
              <a:t>KARAKTERISTIKE INFORMACIJA</a:t>
            </a:r>
            <a:endParaRPr lang="en-US" sz="2400" dirty="0"/>
          </a:p>
        </p:txBody>
      </p:sp>
      <p:sp>
        <p:nvSpPr>
          <p:cNvPr id="3" name="Content Placeholder 2"/>
          <p:cNvSpPr>
            <a:spLocks noGrp="1"/>
          </p:cNvSpPr>
          <p:nvPr>
            <p:ph sz="quarter" idx="1"/>
          </p:nvPr>
        </p:nvSpPr>
        <p:spPr>
          <a:xfrm>
            <a:off x="612648" y="1600200"/>
            <a:ext cx="8153400" cy="5105400"/>
          </a:xfrm>
        </p:spPr>
        <p:txBody>
          <a:bodyPr>
            <a:normAutofit fontScale="77500" lnSpcReduction="20000"/>
          </a:bodyPr>
          <a:lstStyle/>
          <a:p>
            <a:pPr algn="just"/>
            <a:r>
              <a:rPr lang="sr-Latn-BA" dirty="0" smtClean="0"/>
              <a:t>Kvalitativne karakteristike koje informacije moraju da ispune da bi bile korisne su:</a:t>
            </a:r>
          </a:p>
          <a:p>
            <a:pPr algn="just">
              <a:buNone/>
            </a:pPr>
            <a:r>
              <a:rPr lang="sr-Latn-BA" dirty="0" smtClean="0"/>
              <a:t>    • relevantnost i</a:t>
            </a:r>
          </a:p>
          <a:p>
            <a:pPr algn="just">
              <a:buNone/>
            </a:pPr>
            <a:r>
              <a:rPr lang="sr-Latn-BA" dirty="0" smtClean="0"/>
              <a:t>    • verodostojnost</a:t>
            </a:r>
          </a:p>
          <a:p>
            <a:pPr algn="just"/>
            <a:r>
              <a:rPr lang="sr-Latn-BA" dirty="0" smtClean="0"/>
              <a:t>Informacija je relevantna ukoliko ima vrednost predviđanja i vrednost potvrđivanja. </a:t>
            </a:r>
          </a:p>
          <a:p>
            <a:pPr algn="just"/>
            <a:r>
              <a:rPr lang="en-US" dirty="0" err="1" smtClean="0"/>
              <a:t>Informacija</a:t>
            </a:r>
            <a:r>
              <a:rPr lang="ru-RU" dirty="0" smtClean="0"/>
              <a:t> </a:t>
            </a:r>
            <a:r>
              <a:rPr lang="en-US" dirty="0" smtClean="0"/>
              <a:t>je</a:t>
            </a:r>
            <a:r>
              <a:rPr lang="ru-RU" dirty="0" smtClean="0"/>
              <a:t> </a:t>
            </a:r>
            <a:r>
              <a:rPr lang="en-US" dirty="0" err="1" smtClean="0"/>
              <a:t>materijalno</a:t>
            </a:r>
            <a:r>
              <a:rPr lang="ru-RU" dirty="0" smtClean="0"/>
              <a:t> </a:t>
            </a:r>
            <a:r>
              <a:rPr lang="en-US" dirty="0" err="1" smtClean="0"/>
              <a:t>značajna</a:t>
            </a:r>
            <a:r>
              <a:rPr lang="ru-RU" dirty="0" smtClean="0"/>
              <a:t> </a:t>
            </a:r>
            <a:r>
              <a:rPr lang="en-US" dirty="0" err="1" smtClean="0"/>
              <a:t>ako</a:t>
            </a:r>
            <a:r>
              <a:rPr lang="ru-RU" dirty="0" smtClean="0"/>
              <a:t> </a:t>
            </a:r>
            <a:r>
              <a:rPr lang="en-US" dirty="0" err="1" smtClean="0"/>
              <a:t>njeno</a:t>
            </a:r>
            <a:r>
              <a:rPr lang="ru-RU" dirty="0" smtClean="0"/>
              <a:t> </a:t>
            </a:r>
            <a:r>
              <a:rPr lang="en-US" dirty="0" err="1" smtClean="0"/>
              <a:t>izostavljanje</a:t>
            </a:r>
            <a:r>
              <a:rPr lang="ru-RU" dirty="0" smtClean="0"/>
              <a:t> </a:t>
            </a:r>
            <a:r>
              <a:rPr lang="en-US" dirty="0" err="1" smtClean="0"/>
              <a:t>ili</a:t>
            </a:r>
            <a:r>
              <a:rPr lang="ru-RU" dirty="0" smtClean="0"/>
              <a:t> </a:t>
            </a:r>
            <a:r>
              <a:rPr lang="en-US" dirty="0" err="1" smtClean="0"/>
              <a:t>pogrešno</a:t>
            </a:r>
            <a:r>
              <a:rPr lang="ru-RU" dirty="0" smtClean="0"/>
              <a:t> </a:t>
            </a:r>
            <a:r>
              <a:rPr lang="en-US" dirty="0" err="1" smtClean="0"/>
              <a:t>prikazivanje</a:t>
            </a:r>
            <a:r>
              <a:rPr lang="ru-RU" dirty="0" smtClean="0"/>
              <a:t> </a:t>
            </a:r>
            <a:r>
              <a:rPr lang="en-US" dirty="0" err="1" smtClean="0"/>
              <a:t>može</a:t>
            </a:r>
            <a:r>
              <a:rPr lang="ru-RU" dirty="0" smtClean="0"/>
              <a:t> </a:t>
            </a:r>
            <a:r>
              <a:rPr lang="en-US" dirty="0" err="1" smtClean="0"/>
              <a:t>da</a:t>
            </a:r>
            <a:r>
              <a:rPr lang="ru-RU" dirty="0" smtClean="0"/>
              <a:t> </a:t>
            </a:r>
            <a:r>
              <a:rPr lang="en-US" dirty="0" err="1" smtClean="0"/>
              <a:t>utiče</a:t>
            </a:r>
            <a:r>
              <a:rPr lang="ru-RU" dirty="0" smtClean="0"/>
              <a:t> </a:t>
            </a:r>
            <a:r>
              <a:rPr lang="en-US" dirty="0" err="1" smtClean="0"/>
              <a:t>na</a:t>
            </a:r>
            <a:r>
              <a:rPr lang="ru-RU" dirty="0" smtClean="0"/>
              <a:t> </a:t>
            </a:r>
            <a:r>
              <a:rPr lang="en-US" dirty="0" err="1" smtClean="0"/>
              <a:t>odluke</a:t>
            </a:r>
            <a:r>
              <a:rPr lang="ru-RU" dirty="0" smtClean="0"/>
              <a:t> </a:t>
            </a:r>
            <a:r>
              <a:rPr lang="en-US" dirty="0" err="1" smtClean="0"/>
              <a:t>koje</a:t>
            </a:r>
            <a:r>
              <a:rPr lang="ru-RU" dirty="0" smtClean="0"/>
              <a:t> </a:t>
            </a:r>
            <a:r>
              <a:rPr lang="en-US" dirty="0" err="1" smtClean="0"/>
              <a:t>korisnici</a:t>
            </a:r>
            <a:r>
              <a:rPr lang="ru-RU" dirty="0" smtClean="0"/>
              <a:t> </a:t>
            </a:r>
            <a:r>
              <a:rPr lang="en-US" dirty="0" err="1" smtClean="0"/>
              <a:t>prave</a:t>
            </a:r>
            <a:r>
              <a:rPr lang="ru-RU" dirty="0" smtClean="0"/>
              <a:t> </a:t>
            </a:r>
            <a:r>
              <a:rPr lang="en-US" dirty="0" err="1" smtClean="0"/>
              <a:t>na</a:t>
            </a:r>
            <a:r>
              <a:rPr lang="ru-RU" dirty="0" smtClean="0"/>
              <a:t> </a:t>
            </a:r>
            <a:r>
              <a:rPr lang="en-US" dirty="0" err="1" smtClean="0"/>
              <a:t>osnovu</a:t>
            </a:r>
            <a:r>
              <a:rPr lang="ru-RU" dirty="0" smtClean="0"/>
              <a:t> </a:t>
            </a:r>
            <a:r>
              <a:rPr lang="en-US" dirty="0" err="1" smtClean="0"/>
              <a:t>finansijskih</a:t>
            </a:r>
            <a:r>
              <a:rPr lang="ru-RU" dirty="0" smtClean="0"/>
              <a:t> </a:t>
            </a:r>
            <a:r>
              <a:rPr lang="en-US" dirty="0" err="1" smtClean="0"/>
              <a:t>informacija</a:t>
            </a:r>
            <a:r>
              <a:rPr lang="ru-RU" dirty="0" smtClean="0"/>
              <a:t> </a:t>
            </a:r>
            <a:r>
              <a:rPr lang="en-US" dirty="0" smtClean="0"/>
              <a:t>o</a:t>
            </a:r>
            <a:r>
              <a:rPr lang="ru-RU" dirty="0" smtClean="0"/>
              <a:t> </a:t>
            </a:r>
            <a:r>
              <a:rPr lang="en-US" dirty="0" err="1" smtClean="0"/>
              <a:t>odre</a:t>
            </a:r>
            <a:r>
              <a:rPr lang="sr-Latn-BA" dirty="0" smtClean="0"/>
              <a:t>đ</a:t>
            </a:r>
            <a:r>
              <a:rPr lang="en-US" dirty="0" err="1" smtClean="0"/>
              <a:t>enom</a:t>
            </a:r>
            <a:r>
              <a:rPr lang="ru-RU" dirty="0" smtClean="0"/>
              <a:t> </a:t>
            </a:r>
            <a:r>
              <a:rPr lang="en-US" dirty="0" err="1" smtClean="0"/>
              <a:t>izveštajnom</a:t>
            </a:r>
            <a:r>
              <a:rPr lang="ru-RU" dirty="0" smtClean="0"/>
              <a:t> </a:t>
            </a:r>
            <a:r>
              <a:rPr lang="en-US" dirty="0" err="1" smtClean="0"/>
              <a:t>entitetu</a:t>
            </a:r>
            <a:r>
              <a:rPr lang="ru-RU" dirty="0" smtClean="0"/>
              <a:t>.</a:t>
            </a:r>
            <a:endParaRPr lang="sr-Latn-BA" dirty="0" smtClean="0"/>
          </a:p>
          <a:p>
            <a:pPr algn="just"/>
            <a:r>
              <a:rPr lang="sr-Latn-BA" dirty="0" smtClean="0"/>
              <a:t>Informacija je verodostojna ukoliko je </a:t>
            </a:r>
            <a:r>
              <a:rPr lang="en-US" dirty="0" err="1" smtClean="0"/>
              <a:t>potpun</a:t>
            </a:r>
            <a:r>
              <a:rPr lang="sr-Latn-BA" dirty="0" smtClean="0"/>
              <a:t>a</a:t>
            </a:r>
            <a:r>
              <a:rPr lang="ru-RU" dirty="0" smtClean="0"/>
              <a:t>, </a:t>
            </a:r>
            <a:r>
              <a:rPr lang="en-US" dirty="0" err="1" smtClean="0"/>
              <a:t>neutraln</a:t>
            </a:r>
            <a:r>
              <a:rPr lang="sr-Latn-BA" dirty="0" smtClean="0"/>
              <a:t>a</a:t>
            </a:r>
            <a:r>
              <a:rPr lang="ru-RU" dirty="0" smtClean="0"/>
              <a:t> </a:t>
            </a:r>
            <a:r>
              <a:rPr lang="sr-Latn-BA" dirty="0" smtClean="0"/>
              <a:t>(nepristransna) </a:t>
            </a:r>
            <a:r>
              <a:rPr lang="en-US" dirty="0" err="1" smtClean="0"/>
              <a:t>i</a:t>
            </a:r>
            <a:r>
              <a:rPr lang="ru-RU" dirty="0" smtClean="0"/>
              <a:t> </a:t>
            </a:r>
            <a:r>
              <a:rPr lang="en-US" dirty="0" err="1" smtClean="0"/>
              <a:t>bez</a:t>
            </a:r>
            <a:r>
              <a:rPr lang="ru-RU" dirty="0" smtClean="0"/>
              <a:t> </a:t>
            </a:r>
            <a:r>
              <a:rPr lang="en-US" dirty="0" err="1" smtClean="0"/>
              <a:t>grešaka</a:t>
            </a:r>
            <a:r>
              <a:rPr lang="ru-RU" dirty="0" smtClean="0"/>
              <a:t>. </a:t>
            </a:r>
            <a:r>
              <a:rPr lang="en-US" dirty="0" err="1" smtClean="0"/>
              <a:t>Cilj</a:t>
            </a:r>
            <a:r>
              <a:rPr lang="ru-RU" dirty="0" smtClean="0"/>
              <a:t> </a:t>
            </a:r>
            <a:r>
              <a:rPr lang="en-US" dirty="0" smtClean="0"/>
              <a:t>je</a:t>
            </a:r>
            <a:r>
              <a:rPr lang="ru-RU" dirty="0" smtClean="0"/>
              <a:t> </a:t>
            </a:r>
            <a:r>
              <a:rPr lang="en-US" dirty="0" err="1" smtClean="0"/>
              <a:t>da</a:t>
            </a:r>
            <a:r>
              <a:rPr lang="ru-RU" dirty="0" smtClean="0"/>
              <a:t> </a:t>
            </a:r>
            <a:r>
              <a:rPr lang="en-US" dirty="0" smtClean="0"/>
              <a:t>se</a:t>
            </a:r>
            <a:r>
              <a:rPr lang="ru-RU" dirty="0" smtClean="0"/>
              <a:t> </a:t>
            </a:r>
            <a:r>
              <a:rPr lang="en-US" dirty="0" err="1" smtClean="0"/>
              <a:t>ostvari</a:t>
            </a:r>
            <a:r>
              <a:rPr lang="ru-RU" dirty="0" smtClean="0"/>
              <a:t> </a:t>
            </a:r>
            <a:r>
              <a:rPr lang="en-US" dirty="0" err="1" smtClean="0"/>
              <a:t>maksimum</a:t>
            </a:r>
            <a:r>
              <a:rPr lang="ru-RU" dirty="0" smtClean="0"/>
              <a:t> </a:t>
            </a:r>
            <a:r>
              <a:rPr lang="en-US" dirty="0" err="1" smtClean="0"/>
              <a:t>koji</a:t>
            </a:r>
            <a:r>
              <a:rPr lang="ru-RU" dirty="0" smtClean="0"/>
              <a:t> </a:t>
            </a:r>
            <a:r>
              <a:rPr lang="en-US" dirty="0" smtClean="0"/>
              <a:t>je</a:t>
            </a:r>
            <a:r>
              <a:rPr lang="ru-RU" dirty="0" smtClean="0"/>
              <a:t> </a:t>
            </a:r>
            <a:r>
              <a:rPr lang="en-US" dirty="0" err="1" smtClean="0"/>
              <a:t>moguć</a:t>
            </a:r>
            <a:r>
              <a:rPr lang="ru-RU" dirty="0" smtClean="0"/>
              <a:t> </a:t>
            </a:r>
            <a:r>
              <a:rPr lang="en-US" dirty="0" err="1" smtClean="0"/>
              <a:t>kada</a:t>
            </a:r>
            <a:r>
              <a:rPr lang="ru-RU" dirty="0" smtClean="0"/>
              <a:t> </a:t>
            </a:r>
            <a:r>
              <a:rPr lang="en-US" dirty="0" err="1" smtClean="0"/>
              <a:t>su</a:t>
            </a:r>
            <a:r>
              <a:rPr lang="ru-RU" dirty="0" smtClean="0"/>
              <a:t> </a:t>
            </a:r>
            <a:r>
              <a:rPr lang="en-US" dirty="0" smtClean="0"/>
              <a:t>u</a:t>
            </a:r>
            <a:r>
              <a:rPr lang="ru-RU" dirty="0" smtClean="0"/>
              <a:t> </a:t>
            </a:r>
            <a:r>
              <a:rPr lang="en-US" dirty="0" err="1" smtClean="0"/>
              <a:t>pitanju</a:t>
            </a:r>
            <a:r>
              <a:rPr lang="ru-RU" dirty="0" smtClean="0"/>
              <a:t> </a:t>
            </a:r>
            <a:r>
              <a:rPr lang="en-US" dirty="0" err="1" smtClean="0"/>
              <a:t>ove</a:t>
            </a:r>
            <a:r>
              <a:rPr lang="ru-RU" dirty="0" smtClean="0"/>
              <a:t> </a:t>
            </a:r>
            <a:r>
              <a:rPr lang="en-US" dirty="0" err="1" smtClean="0"/>
              <a:t>karakteristike</a:t>
            </a:r>
            <a:r>
              <a:rPr lang="ru-RU" dirty="0" smtClean="0"/>
              <a:t>. </a:t>
            </a:r>
            <a:endParaRPr lang="sr-Latn-BA" dirty="0" smtClean="0"/>
          </a:p>
          <a:p>
            <a:pPr algn="just"/>
            <a:r>
              <a:rPr lang="en-US" dirty="0" err="1" smtClean="0"/>
              <a:t>Uporedivost</a:t>
            </a:r>
            <a:r>
              <a:rPr lang="ru-RU" dirty="0" smtClean="0"/>
              <a:t>, </a:t>
            </a:r>
            <a:r>
              <a:rPr lang="en-US" dirty="0" err="1" smtClean="0"/>
              <a:t>proverljivost</a:t>
            </a:r>
            <a:r>
              <a:rPr lang="ru-RU" dirty="0" smtClean="0"/>
              <a:t>, </a:t>
            </a:r>
            <a:r>
              <a:rPr lang="en-US" dirty="0" err="1" smtClean="0"/>
              <a:t>blagovremenost</a:t>
            </a:r>
            <a:r>
              <a:rPr lang="ru-RU" dirty="0" smtClean="0"/>
              <a:t> </a:t>
            </a:r>
            <a:r>
              <a:rPr lang="en-US" dirty="0" err="1" smtClean="0"/>
              <a:t>i</a:t>
            </a:r>
            <a:r>
              <a:rPr lang="ru-RU" dirty="0" smtClean="0"/>
              <a:t> </a:t>
            </a:r>
            <a:r>
              <a:rPr lang="en-US" dirty="0" err="1" smtClean="0"/>
              <a:t>razumljivost</a:t>
            </a:r>
            <a:r>
              <a:rPr lang="ru-RU" dirty="0" smtClean="0"/>
              <a:t> </a:t>
            </a:r>
            <a:r>
              <a:rPr lang="en-US" dirty="0" err="1" smtClean="0"/>
              <a:t>su</a:t>
            </a:r>
            <a:r>
              <a:rPr lang="ru-RU" dirty="0" smtClean="0"/>
              <a:t> </a:t>
            </a:r>
            <a:r>
              <a:rPr lang="en-US" dirty="0" err="1" smtClean="0"/>
              <a:t>kvalitativne</a:t>
            </a:r>
            <a:r>
              <a:rPr lang="ru-RU" dirty="0" smtClean="0"/>
              <a:t> </a:t>
            </a:r>
            <a:r>
              <a:rPr lang="en-US" dirty="0" err="1" smtClean="0"/>
              <a:t>karakteristike</a:t>
            </a:r>
            <a:r>
              <a:rPr lang="ru-RU" dirty="0" smtClean="0"/>
              <a:t> </a:t>
            </a:r>
            <a:r>
              <a:rPr lang="en-US" dirty="0" err="1" smtClean="0"/>
              <a:t>koje</a:t>
            </a:r>
            <a:r>
              <a:rPr lang="ru-RU" dirty="0" smtClean="0"/>
              <a:t> </a:t>
            </a:r>
            <a:r>
              <a:rPr lang="en-US" dirty="0" err="1" smtClean="0"/>
              <a:t>poboljšavaju</a:t>
            </a:r>
            <a:r>
              <a:rPr lang="ru-RU" dirty="0" smtClean="0"/>
              <a:t> </a:t>
            </a:r>
            <a:r>
              <a:rPr lang="en-US" dirty="0" err="1" smtClean="0"/>
              <a:t>korisnost</a:t>
            </a:r>
            <a:r>
              <a:rPr lang="ru-RU" dirty="0" smtClean="0"/>
              <a:t> </a:t>
            </a:r>
            <a:r>
              <a:rPr lang="en-US" dirty="0" err="1" smtClean="0"/>
              <a:t>informacija</a:t>
            </a:r>
            <a:r>
              <a:rPr lang="ru-RU" dirty="0" smtClean="0"/>
              <a:t> </a:t>
            </a:r>
            <a:r>
              <a:rPr lang="en-US" dirty="0" err="1" smtClean="0"/>
              <a:t>koje</a:t>
            </a:r>
            <a:r>
              <a:rPr lang="ru-RU" dirty="0" smtClean="0"/>
              <a:t> </a:t>
            </a:r>
            <a:r>
              <a:rPr lang="en-US" dirty="0" err="1" smtClean="0"/>
              <a:t>su</a:t>
            </a:r>
            <a:r>
              <a:rPr lang="ru-RU" dirty="0" smtClean="0"/>
              <a:t> </a:t>
            </a:r>
            <a:r>
              <a:rPr lang="en-US" dirty="0" err="1" smtClean="0"/>
              <a:t>relevantne</a:t>
            </a:r>
            <a:r>
              <a:rPr lang="ru-RU" dirty="0" smtClean="0"/>
              <a:t> </a:t>
            </a:r>
            <a:r>
              <a:rPr lang="en-US" dirty="0" err="1" smtClean="0"/>
              <a:t>i</a:t>
            </a:r>
            <a:r>
              <a:rPr lang="ru-RU" dirty="0" smtClean="0"/>
              <a:t> </a:t>
            </a:r>
            <a:r>
              <a:rPr lang="en-US" dirty="0" err="1" smtClean="0"/>
              <a:t>verodostojno</a:t>
            </a:r>
            <a:r>
              <a:rPr lang="ru-RU" dirty="0" smtClean="0"/>
              <a:t> </a:t>
            </a:r>
            <a:r>
              <a:rPr lang="en-US" dirty="0" err="1" smtClean="0"/>
              <a:t>predstavljene</a:t>
            </a:r>
            <a:r>
              <a:rPr lang="ru-RU" dirty="0" smtClean="0"/>
              <a:t>. </a:t>
            </a:r>
            <a:endParaRPr lang="en-US" dirty="0"/>
          </a:p>
        </p:txBody>
      </p:sp>
      <p:pic>
        <p:nvPicPr>
          <p:cNvPr id="2050" name="Picture 2" descr="D:\Korisnik\Desktop\565.png"/>
          <p:cNvPicPr>
            <a:picLocks noChangeAspect="1" noChangeArrowheads="1"/>
          </p:cNvPicPr>
          <p:nvPr/>
        </p:nvPicPr>
        <p:blipFill>
          <a:blip r:embed="rId2" cstate="print"/>
          <a:srcRect/>
          <a:stretch>
            <a:fillRect/>
          </a:stretch>
        </p:blipFill>
        <p:spPr bwMode="auto">
          <a:xfrm>
            <a:off x="4648200" y="152400"/>
            <a:ext cx="4495800" cy="1143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800" dirty="0" smtClean="0"/>
              <a:t>TROŠKOVNA OGRANIČENJA</a:t>
            </a:r>
            <a:endParaRPr lang="en-US" sz="2800" dirty="0"/>
          </a:p>
        </p:txBody>
      </p:sp>
      <p:sp>
        <p:nvSpPr>
          <p:cNvPr id="3" name="Content Placeholder 2"/>
          <p:cNvSpPr>
            <a:spLocks noGrp="1"/>
          </p:cNvSpPr>
          <p:nvPr>
            <p:ph sz="quarter" idx="1"/>
          </p:nvPr>
        </p:nvSpPr>
        <p:spPr>
          <a:xfrm>
            <a:off x="228600" y="1524000"/>
            <a:ext cx="8537448" cy="5334000"/>
          </a:xfrm>
        </p:spPr>
        <p:txBody>
          <a:bodyPr numCol="1">
            <a:normAutofit fontScale="77500" lnSpcReduction="20000"/>
          </a:bodyPr>
          <a:lstStyle/>
          <a:p>
            <a:pPr algn="just"/>
            <a:r>
              <a:rPr lang="en-US" sz="3100" dirty="0" err="1" smtClean="0"/>
              <a:t>Izveštavanje</a:t>
            </a:r>
            <a:r>
              <a:rPr lang="ru-RU" sz="3100" dirty="0" smtClean="0"/>
              <a:t> </a:t>
            </a:r>
            <a:r>
              <a:rPr lang="en-US" sz="3100" dirty="0" smtClean="0"/>
              <a:t>o</a:t>
            </a:r>
            <a:r>
              <a:rPr lang="ru-RU" sz="3100" dirty="0" smtClean="0"/>
              <a:t> </a:t>
            </a:r>
            <a:r>
              <a:rPr lang="en-US" sz="3100" dirty="0" err="1" smtClean="0"/>
              <a:t>finansijskim</a:t>
            </a:r>
            <a:r>
              <a:rPr lang="ru-RU" sz="3100" dirty="0" smtClean="0"/>
              <a:t> </a:t>
            </a:r>
            <a:r>
              <a:rPr lang="en-US" sz="3100" dirty="0" err="1" smtClean="0"/>
              <a:t>informacijama</a:t>
            </a:r>
            <a:r>
              <a:rPr lang="ru-RU" sz="3100" dirty="0" smtClean="0"/>
              <a:t> </a:t>
            </a:r>
            <a:r>
              <a:rPr lang="en-US" sz="3100" dirty="0" err="1" smtClean="0"/>
              <a:t>nameće</a:t>
            </a:r>
            <a:r>
              <a:rPr lang="ru-RU" sz="3100" dirty="0" smtClean="0"/>
              <a:t> </a:t>
            </a:r>
            <a:r>
              <a:rPr lang="en-US" sz="3100" dirty="0" err="1" smtClean="0"/>
              <a:t>troškove</a:t>
            </a:r>
            <a:r>
              <a:rPr lang="ru-RU" sz="3100" dirty="0" smtClean="0"/>
              <a:t>, </a:t>
            </a:r>
            <a:r>
              <a:rPr lang="en-US" sz="3100" dirty="0" err="1" smtClean="0"/>
              <a:t>i</a:t>
            </a:r>
            <a:r>
              <a:rPr lang="ru-RU" sz="3100" dirty="0" smtClean="0"/>
              <a:t> </a:t>
            </a:r>
            <a:r>
              <a:rPr lang="en-US" sz="3100" dirty="0" err="1" smtClean="0"/>
              <a:t>važno</a:t>
            </a:r>
            <a:r>
              <a:rPr lang="ru-RU" sz="3100" dirty="0" smtClean="0"/>
              <a:t> </a:t>
            </a:r>
            <a:r>
              <a:rPr lang="en-US" sz="3100" dirty="0" smtClean="0"/>
              <a:t>je</a:t>
            </a:r>
            <a:r>
              <a:rPr lang="ru-RU" sz="3100" dirty="0" smtClean="0"/>
              <a:t> </a:t>
            </a:r>
            <a:r>
              <a:rPr lang="en-US" sz="3100" dirty="0" err="1" smtClean="0"/>
              <a:t>da</a:t>
            </a:r>
            <a:r>
              <a:rPr lang="ru-RU" sz="3100" dirty="0" smtClean="0"/>
              <a:t> </a:t>
            </a:r>
            <a:r>
              <a:rPr lang="en-US" sz="3100" dirty="0" err="1" smtClean="0"/>
              <a:t>ti</a:t>
            </a:r>
            <a:r>
              <a:rPr lang="ru-RU" sz="3100" dirty="0" smtClean="0"/>
              <a:t> </a:t>
            </a:r>
            <a:r>
              <a:rPr lang="en-US" sz="3100" dirty="0" err="1" smtClean="0"/>
              <a:t>troškovi</a:t>
            </a:r>
            <a:r>
              <a:rPr lang="ru-RU" sz="3100" dirty="0" smtClean="0"/>
              <a:t> </a:t>
            </a:r>
            <a:r>
              <a:rPr lang="en-US" sz="3100" dirty="0" err="1" smtClean="0"/>
              <a:t>budu</a:t>
            </a:r>
            <a:r>
              <a:rPr lang="ru-RU" sz="3100" dirty="0" smtClean="0"/>
              <a:t> </a:t>
            </a:r>
            <a:r>
              <a:rPr lang="en-US" sz="3100" dirty="0" err="1" smtClean="0"/>
              <a:t>opravdani</a:t>
            </a:r>
            <a:r>
              <a:rPr lang="ru-RU" sz="3100" dirty="0" smtClean="0"/>
              <a:t> </a:t>
            </a:r>
            <a:r>
              <a:rPr lang="en-US" sz="3100" dirty="0" err="1" smtClean="0"/>
              <a:t>koristima</a:t>
            </a:r>
            <a:r>
              <a:rPr lang="ru-RU" sz="3100" dirty="0" smtClean="0"/>
              <a:t> </a:t>
            </a:r>
            <a:r>
              <a:rPr lang="en-US" sz="3100" dirty="0" err="1" smtClean="0"/>
              <a:t>izveštavanja</a:t>
            </a:r>
            <a:r>
              <a:rPr lang="ru-RU" sz="3100" dirty="0" smtClean="0"/>
              <a:t> </a:t>
            </a:r>
            <a:r>
              <a:rPr lang="en-US" sz="3100" dirty="0" smtClean="0"/>
              <a:t>o</a:t>
            </a:r>
            <a:r>
              <a:rPr lang="ru-RU" sz="3100" dirty="0" smtClean="0"/>
              <a:t> </a:t>
            </a:r>
            <a:r>
              <a:rPr lang="en-US" sz="3100" dirty="0" err="1" smtClean="0"/>
              <a:t>tim</a:t>
            </a:r>
            <a:r>
              <a:rPr lang="ru-RU" sz="3100" dirty="0" smtClean="0"/>
              <a:t> </a:t>
            </a:r>
            <a:r>
              <a:rPr lang="en-US" sz="3100" dirty="0" err="1" smtClean="0"/>
              <a:t>informacijama</a:t>
            </a:r>
            <a:r>
              <a:rPr lang="ru-RU" sz="3100" dirty="0" smtClean="0"/>
              <a:t>. </a:t>
            </a:r>
            <a:endParaRPr lang="sr-Latn-BA" sz="3100" dirty="0" smtClean="0"/>
          </a:p>
          <a:p>
            <a:pPr algn="just"/>
            <a:r>
              <a:rPr lang="sr-Latn-BA" sz="3100" dirty="0" smtClean="0"/>
              <a:t>Davaoci </a:t>
            </a:r>
            <a:r>
              <a:rPr lang="en-US" sz="3100" dirty="0" err="1" smtClean="0"/>
              <a:t>finansijskih</a:t>
            </a:r>
            <a:r>
              <a:rPr lang="ru-RU" sz="3100" dirty="0" smtClean="0"/>
              <a:t> </a:t>
            </a:r>
            <a:r>
              <a:rPr lang="en-US" sz="3100" dirty="0" err="1" smtClean="0"/>
              <a:t>informacija</a:t>
            </a:r>
            <a:r>
              <a:rPr lang="ru-RU" sz="3100" dirty="0" smtClean="0"/>
              <a:t> </a:t>
            </a:r>
            <a:r>
              <a:rPr lang="en-US" sz="3100" dirty="0" err="1" smtClean="0"/>
              <a:t>najveći</a:t>
            </a:r>
            <a:r>
              <a:rPr lang="ru-RU" sz="3100" dirty="0" smtClean="0"/>
              <a:t> </a:t>
            </a:r>
            <a:r>
              <a:rPr lang="en-US" sz="3100" dirty="0" err="1" smtClean="0"/>
              <a:t>deo</a:t>
            </a:r>
            <a:r>
              <a:rPr lang="ru-RU" sz="3100" dirty="0" smtClean="0"/>
              <a:t> </a:t>
            </a:r>
            <a:r>
              <a:rPr lang="en-US" sz="3100" dirty="0" err="1" smtClean="0"/>
              <a:t>truda</a:t>
            </a:r>
            <a:r>
              <a:rPr lang="ru-RU" sz="3100" dirty="0" smtClean="0"/>
              <a:t> </a:t>
            </a:r>
            <a:r>
              <a:rPr lang="en-US" sz="3100" dirty="0" err="1" smtClean="0"/>
              <a:t>ulažu</a:t>
            </a:r>
            <a:r>
              <a:rPr lang="ru-RU" sz="3100" dirty="0" smtClean="0"/>
              <a:t> </a:t>
            </a:r>
            <a:r>
              <a:rPr lang="en-US" sz="3100" dirty="0" smtClean="0"/>
              <a:t>u</a:t>
            </a:r>
            <a:r>
              <a:rPr lang="ru-RU" sz="3100" dirty="0" smtClean="0"/>
              <a:t> </a:t>
            </a:r>
            <a:r>
              <a:rPr lang="en-US" sz="3100" dirty="0" err="1" smtClean="0"/>
              <a:t>prikupljanje</a:t>
            </a:r>
            <a:r>
              <a:rPr lang="ru-RU" sz="3100" dirty="0" smtClean="0"/>
              <a:t>, </a:t>
            </a:r>
            <a:r>
              <a:rPr lang="en-US" sz="3100" dirty="0" err="1" smtClean="0"/>
              <a:t>obradu</a:t>
            </a:r>
            <a:r>
              <a:rPr lang="ru-RU" sz="3100" dirty="0" smtClean="0"/>
              <a:t>, </a:t>
            </a:r>
            <a:r>
              <a:rPr lang="en-US" sz="3100" dirty="0" err="1" smtClean="0"/>
              <a:t>verifikaciju</a:t>
            </a:r>
            <a:r>
              <a:rPr lang="ru-RU" sz="3100" dirty="0" smtClean="0"/>
              <a:t> </a:t>
            </a:r>
            <a:r>
              <a:rPr lang="en-US" sz="3100" dirty="0" err="1" smtClean="0"/>
              <a:t>i</a:t>
            </a:r>
            <a:r>
              <a:rPr lang="ru-RU" sz="3100" dirty="0" smtClean="0"/>
              <a:t> </a:t>
            </a:r>
            <a:r>
              <a:rPr lang="en-US" sz="3100" dirty="0" err="1" smtClean="0"/>
              <a:t>raščlanjavanje</a:t>
            </a:r>
            <a:r>
              <a:rPr lang="ru-RU" sz="3100" dirty="0" smtClean="0"/>
              <a:t> </a:t>
            </a:r>
            <a:r>
              <a:rPr lang="en-US" sz="3100" dirty="0" err="1" smtClean="0"/>
              <a:t>finansijskih</a:t>
            </a:r>
            <a:r>
              <a:rPr lang="ru-RU" sz="3100" dirty="0" smtClean="0"/>
              <a:t> </a:t>
            </a:r>
            <a:r>
              <a:rPr lang="en-US" sz="3100" dirty="0" err="1" smtClean="0"/>
              <a:t>informacija</a:t>
            </a:r>
            <a:r>
              <a:rPr lang="ru-RU" sz="3100" dirty="0" smtClean="0"/>
              <a:t>, </a:t>
            </a:r>
            <a:r>
              <a:rPr lang="en-US" sz="3100" dirty="0" err="1" smtClean="0"/>
              <a:t>ali</a:t>
            </a:r>
            <a:r>
              <a:rPr lang="ru-RU" sz="3100" dirty="0" smtClean="0"/>
              <a:t> </a:t>
            </a:r>
            <a:r>
              <a:rPr lang="en-US" sz="3100" dirty="0" err="1" smtClean="0"/>
              <a:t>korisnici</a:t>
            </a:r>
            <a:r>
              <a:rPr lang="ru-RU" sz="3100" dirty="0" smtClean="0"/>
              <a:t> </a:t>
            </a:r>
            <a:r>
              <a:rPr lang="en-US" sz="3100" dirty="0" err="1" smtClean="0"/>
              <a:t>na</a:t>
            </a:r>
            <a:r>
              <a:rPr lang="ru-RU" sz="3100" dirty="0" smtClean="0"/>
              <a:t> </a:t>
            </a:r>
            <a:r>
              <a:rPr lang="en-US" sz="3100" dirty="0" err="1" smtClean="0"/>
              <a:t>kraju</a:t>
            </a:r>
            <a:r>
              <a:rPr lang="ru-RU" sz="3100" dirty="0" smtClean="0"/>
              <a:t> </a:t>
            </a:r>
            <a:r>
              <a:rPr lang="en-US" sz="3100" dirty="0" err="1" smtClean="0"/>
              <a:t>snose</a:t>
            </a:r>
            <a:r>
              <a:rPr lang="ru-RU" sz="3100" dirty="0" smtClean="0"/>
              <a:t> </a:t>
            </a:r>
            <a:r>
              <a:rPr lang="en-US" sz="3100" dirty="0" err="1" smtClean="0"/>
              <a:t>te</a:t>
            </a:r>
            <a:r>
              <a:rPr lang="ru-RU" sz="3100" dirty="0" smtClean="0"/>
              <a:t> </a:t>
            </a:r>
            <a:r>
              <a:rPr lang="en-US" sz="3100" dirty="0" err="1" smtClean="0"/>
              <a:t>troškove</a:t>
            </a:r>
            <a:r>
              <a:rPr lang="sr-Latn-BA" sz="3100" dirty="0" smtClean="0"/>
              <a:t>. </a:t>
            </a:r>
            <a:r>
              <a:rPr lang="en-US" sz="3100" dirty="0" err="1" smtClean="0"/>
              <a:t>Korisnici</a:t>
            </a:r>
            <a:r>
              <a:rPr lang="ru-RU" sz="3100" dirty="0" smtClean="0"/>
              <a:t> </a:t>
            </a:r>
            <a:r>
              <a:rPr lang="en-US" sz="3100" dirty="0" err="1" smtClean="0"/>
              <a:t>finansijskih</a:t>
            </a:r>
            <a:r>
              <a:rPr lang="ru-RU" sz="3100" dirty="0" smtClean="0"/>
              <a:t> </a:t>
            </a:r>
            <a:r>
              <a:rPr lang="en-US" sz="3100" dirty="0" err="1" smtClean="0"/>
              <a:t>informacija</a:t>
            </a:r>
            <a:r>
              <a:rPr lang="ru-RU" sz="3100" dirty="0" smtClean="0"/>
              <a:t> </a:t>
            </a:r>
            <a:r>
              <a:rPr lang="en-US" sz="3100" dirty="0" err="1" smtClean="0"/>
              <a:t>tako</a:t>
            </a:r>
            <a:r>
              <a:rPr lang="sr-Latn-BA" sz="3100" dirty="0" smtClean="0"/>
              <a:t>đ</a:t>
            </a:r>
            <a:r>
              <a:rPr lang="en-US" sz="3100" dirty="0" smtClean="0"/>
              <a:t>e</a:t>
            </a:r>
            <a:r>
              <a:rPr lang="ru-RU" sz="3100" dirty="0" smtClean="0"/>
              <a:t> </a:t>
            </a:r>
            <a:r>
              <a:rPr lang="en-US" sz="3100" dirty="0" err="1" smtClean="0"/>
              <a:t>snose</a:t>
            </a:r>
            <a:r>
              <a:rPr lang="ru-RU" sz="3100" dirty="0" smtClean="0"/>
              <a:t> </a:t>
            </a:r>
            <a:r>
              <a:rPr lang="en-US" sz="3100" dirty="0" err="1" smtClean="0"/>
              <a:t>troškove</a:t>
            </a:r>
            <a:r>
              <a:rPr lang="ru-RU" sz="3100" dirty="0" smtClean="0"/>
              <a:t> </a:t>
            </a:r>
            <a:r>
              <a:rPr lang="en-US" sz="3100" dirty="0" err="1" smtClean="0"/>
              <a:t>analize</a:t>
            </a:r>
            <a:r>
              <a:rPr lang="ru-RU" sz="3100" dirty="0" smtClean="0"/>
              <a:t> </a:t>
            </a:r>
            <a:r>
              <a:rPr lang="en-US" sz="3100" dirty="0" err="1" smtClean="0"/>
              <a:t>i</a:t>
            </a:r>
            <a:r>
              <a:rPr lang="ru-RU" sz="3100" dirty="0" smtClean="0"/>
              <a:t> </a:t>
            </a:r>
            <a:r>
              <a:rPr lang="en-US" sz="3100" dirty="0" err="1" smtClean="0"/>
              <a:t>tumačenja</a:t>
            </a:r>
            <a:r>
              <a:rPr lang="ru-RU" sz="3100" dirty="0" smtClean="0"/>
              <a:t> </a:t>
            </a:r>
            <a:r>
              <a:rPr lang="en-US" sz="3100" dirty="0" err="1" smtClean="0"/>
              <a:t>dostavljenih</a:t>
            </a:r>
            <a:r>
              <a:rPr lang="ru-RU" sz="3100" dirty="0" smtClean="0"/>
              <a:t> </a:t>
            </a:r>
            <a:r>
              <a:rPr lang="en-US" sz="3100" dirty="0" err="1" smtClean="0"/>
              <a:t>informacija</a:t>
            </a:r>
            <a:r>
              <a:rPr lang="ru-RU" sz="3100" dirty="0" smtClean="0"/>
              <a:t>. </a:t>
            </a:r>
            <a:r>
              <a:rPr lang="en-US" sz="3100" dirty="0" err="1" smtClean="0"/>
              <a:t>Ako</a:t>
            </a:r>
            <a:r>
              <a:rPr lang="ru-RU" sz="3100" dirty="0" smtClean="0"/>
              <a:t> </a:t>
            </a:r>
            <a:r>
              <a:rPr lang="en-US" sz="3100" dirty="0" err="1" smtClean="0"/>
              <a:t>potrebne</a:t>
            </a:r>
            <a:r>
              <a:rPr lang="ru-RU" sz="3100" dirty="0" smtClean="0"/>
              <a:t> </a:t>
            </a:r>
            <a:r>
              <a:rPr lang="en-US" sz="3100" dirty="0" err="1" smtClean="0"/>
              <a:t>informacije</a:t>
            </a:r>
            <a:r>
              <a:rPr lang="ru-RU" sz="3100" dirty="0" smtClean="0"/>
              <a:t> </a:t>
            </a:r>
            <a:r>
              <a:rPr lang="en-US" sz="3100" dirty="0" err="1" smtClean="0"/>
              <a:t>nisu</a:t>
            </a:r>
            <a:r>
              <a:rPr lang="ru-RU" sz="3100" dirty="0" smtClean="0"/>
              <a:t> </a:t>
            </a:r>
            <a:r>
              <a:rPr lang="en-US" sz="3100" dirty="0" err="1" smtClean="0"/>
              <a:t>dostavljene</a:t>
            </a:r>
            <a:r>
              <a:rPr lang="ru-RU" sz="3100" dirty="0" smtClean="0"/>
              <a:t>, </a:t>
            </a:r>
            <a:r>
              <a:rPr lang="en-US" sz="3100" dirty="0" err="1" smtClean="0"/>
              <a:t>korisnici</a:t>
            </a:r>
            <a:r>
              <a:rPr lang="ru-RU" sz="3100" dirty="0" smtClean="0"/>
              <a:t> </a:t>
            </a:r>
            <a:r>
              <a:rPr lang="en-US" sz="3100" dirty="0" err="1" smtClean="0"/>
              <a:t>imaju</a:t>
            </a:r>
            <a:r>
              <a:rPr lang="ru-RU" sz="3100" dirty="0" smtClean="0"/>
              <a:t> </a:t>
            </a:r>
            <a:r>
              <a:rPr lang="en-US" sz="3100" dirty="0" err="1" smtClean="0"/>
              <a:t>dodatne</a:t>
            </a:r>
            <a:r>
              <a:rPr lang="ru-RU" sz="3100" dirty="0" smtClean="0"/>
              <a:t> </a:t>
            </a:r>
            <a:r>
              <a:rPr lang="en-US" sz="3100" dirty="0" err="1" smtClean="0"/>
              <a:t>troškove</a:t>
            </a:r>
            <a:r>
              <a:rPr lang="ru-RU" sz="3100" dirty="0" smtClean="0"/>
              <a:t> </a:t>
            </a:r>
            <a:r>
              <a:rPr lang="en-US" sz="3100" dirty="0" err="1" smtClean="0"/>
              <a:t>za</a:t>
            </a:r>
            <a:r>
              <a:rPr lang="ru-RU" sz="3100" dirty="0" smtClean="0"/>
              <a:t> </a:t>
            </a:r>
            <a:r>
              <a:rPr lang="en-US" sz="3100" dirty="0" err="1" smtClean="0"/>
              <a:t>prikupljanje</a:t>
            </a:r>
            <a:r>
              <a:rPr lang="ru-RU" sz="3100" dirty="0" smtClean="0"/>
              <a:t> </a:t>
            </a:r>
            <a:r>
              <a:rPr lang="en-US" sz="3100" dirty="0" err="1" smtClean="0"/>
              <a:t>tih</a:t>
            </a:r>
            <a:r>
              <a:rPr lang="ru-RU" sz="3100" dirty="0" smtClean="0"/>
              <a:t> </a:t>
            </a:r>
            <a:r>
              <a:rPr lang="en-US" sz="3100" dirty="0" err="1" smtClean="0"/>
              <a:t>informacija</a:t>
            </a:r>
            <a:r>
              <a:rPr lang="ru-RU" sz="3100" dirty="0" smtClean="0"/>
              <a:t> </a:t>
            </a:r>
            <a:r>
              <a:rPr lang="en-US" sz="3100" dirty="0" err="1" smtClean="0"/>
              <a:t>iz</a:t>
            </a:r>
            <a:r>
              <a:rPr lang="ru-RU" sz="3100" dirty="0" smtClean="0"/>
              <a:t> </a:t>
            </a:r>
            <a:r>
              <a:rPr lang="en-US" sz="3100" dirty="0" err="1" smtClean="0"/>
              <a:t>drugih</a:t>
            </a:r>
            <a:r>
              <a:rPr lang="ru-RU" sz="3100" dirty="0" smtClean="0"/>
              <a:t> </a:t>
            </a:r>
            <a:r>
              <a:rPr lang="en-US" sz="3100" dirty="0" err="1" smtClean="0"/>
              <a:t>izvora</a:t>
            </a:r>
            <a:r>
              <a:rPr lang="ru-RU" sz="3100" dirty="0" smtClean="0"/>
              <a:t> </a:t>
            </a:r>
            <a:r>
              <a:rPr lang="en-US" sz="3100" dirty="0" err="1" smtClean="0"/>
              <a:t>ili</a:t>
            </a:r>
            <a:r>
              <a:rPr lang="ru-RU" sz="3100" dirty="0" smtClean="0"/>
              <a:t> </a:t>
            </a:r>
            <a:r>
              <a:rPr lang="en-US" sz="3100" dirty="0" err="1" smtClean="0"/>
              <a:t>njihovo</a:t>
            </a:r>
            <a:r>
              <a:rPr lang="ru-RU" sz="3100" dirty="0" smtClean="0"/>
              <a:t> </a:t>
            </a:r>
            <a:r>
              <a:rPr lang="en-US" sz="3100" dirty="0" err="1" smtClean="0"/>
              <a:t>procenjivanje</a:t>
            </a:r>
            <a:r>
              <a:rPr lang="ru-RU" sz="3100" dirty="0" smtClean="0"/>
              <a:t>. </a:t>
            </a:r>
            <a:endParaRPr lang="sr-Latn-BA" sz="3100" dirty="0" smtClean="0"/>
          </a:p>
          <a:p>
            <a:pPr algn="just"/>
            <a:r>
              <a:rPr lang="en-US" sz="3100" dirty="0" err="1" smtClean="0"/>
              <a:t>Izveštavanje</a:t>
            </a:r>
            <a:r>
              <a:rPr lang="ru-RU" sz="3100" dirty="0" smtClean="0"/>
              <a:t> </a:t>
            </a:r>
            <a:r>
              <a:rPr lang="en-US" sz="3100" dirty="0" smtClean="0"/>
              <a:t>o</a:t>
            </a:r>
            <a:r>
              <a:rPr lang="ru-RU" sz="3100" dirty="0" smtClean="0"/>
              <a:t> </a:t>
            </a:r>
            <a:r>
              <a:rPr lang="en-US" sz="3100" dirty="0" err="1" smtClean="0"/>
              <a:t>finansijskim</a:t>
            </a:r>
            <a:r>
              <a:rPr lang="ru-RU" sz="3100" dirty="0" smtClean="0"/>
              <a:t> </a:t>
            </a:r>
            <a:r>
              <a:rPr lang="en-US" sz="3100" dirty="0" err="1" smtClean="0"/>
              <a:t>informacijama</a:t>
            </a:r>
            <a:r>
              <a:rPr lang="ru-RU" sz="3100" dirty="0" smtClean="0"/>
              <a:t> </a:t>
            </a:r>
            <a:r>
              <a:rPr lang="en-US" sz="3100" dirty="0" err="1" smtClean="0"/>
              <a:t>pomaže</a:t>
            </a:r>
            <a:r>
              <a:rPr lang="ru-RU" sz="3100" dirty="0" smtClean="0"/>
              <a:t> </a:t>
            </a:r>
            <a:r>
              <a:rPr lang="en-US" sz="3100" dirty="0" err="1" smtClean="0"/>
              <a:t>korisnicima</a:t>
            </a:r>
            <a:r>
              <a:rPr lang="ru-RU" sz="3100" dirty="0" smtClean="0"/>
              <a:t> </a:t>
            </a:r>
            <a:r>
              <a:rPr lang="en-US" sz="3100" dirty="0" smtClean="0"/>
              <a:t>u</a:t>
            </a:r>
            <a:r>
              <a:rPr lang="ru-RU" sz="3100" dirty="0" smtClean="0"/>
              <a:t> </a:t>
            </a:r>
            <a:r>
              <a:rPr lang="en-US" sz="3100" dirty="0" err="1" smtClean="0"/>
              <a:t>donošenju</a:t>
            </a:r>
            <a:r>
              <a:rPr lang="ru-RU" sz="3100" dirty="0" smtClean="0"/>
              <a:t> </a:t>
            </a:r>
            <a:r>
              <a:rPr lang="en-US" sz="3100" dirty="0" err="1" smtClean="0"/>
              <a:t>odluka</a:t>
            </a:r>
            <a:r>
              <a:rPr lang="ru-RU" sz="3100" dirty="0" smtClean="0"/>
              <a:t> </a:t>
            </a:r>
            <a:r>
              <a:rPr lang="en-US" sz="3100" dirty="0" err="1" smtClean="0"/>
              <a:t>sa</a:t>
            </a:r>
            <a:r>
              <a:rPr lang="ru-RU" sz="3100" dirty="0" smtClean="0"/>
              <a:t> </a:t>
            </a:r>
            <a:r>
              <a:rPr lang="en-US" sz="3100" dirty="0" err="1" smtClean="0"/>
              <a:t>većom</a:t>
            </a:r>
            <a:r>
              <a:rPr lang="ru-RU" sz="3100" dirty="0" smtClean="0"/>
              <a:t> </a:t>
            </a:r>
            <a:r>
              <a:rPr lang="en-US" sz="3100" dirty="0" err="1" smtClean="0"/>
              <a:t>pouzdanošću</a:t>
            </a:r>
            <a:r>
              <a:rPr lang="ru-RU" sz="3100" dirty="0" smtClean="0"/>
              <a:t>. </a:t>
            </a:r>
            <a:r>
              <a:rPr lang="en-US" sz="3100" dirty="0" smtClean="0"/>
              <a:t>To</a:t>
            </a:r>
            <a:r>
              <a:rPr lang="ru-RU" sz="3100" dirty="0" smtClean="0"/>
              <a:t> </a:t>
            </a:r>
            <a:r>
              <a:rPr lang="en-US" sz="3100" dirty="0" err="1" smtClean="0"/>
              <a:t>rezultira</a:t>
            </a:r>
            <a:r>
              <a:rPr lang="ru-RU" sz="3100" dirty="0" smtClean="0"/>
              <a:t> </a:t>
            </a:r>
            <a:r>
              <a:rPr lang="en-US" sz="3100" dirty="0" smtClean="0"/>
              <a:t>u</a:t>
            </a:r>
            <a:r>
              <a:rPr lang="ru-RU" sz="3100" dirty="0" smtClean="0"/>
              <a:t> </a:t>
            </a:r>
            <a:r>
              <a:rPr lang="en-US" sz="3100" dirty="0" err="1" smtClean="0"/>
              <a:t>efikasnijem</a:t>
            </a:r>
            <a:r>
              <a:rPr lang="ru-RU" sz="3100" dirty="0" smtClean="0"/>
              <a:t> </a:t>
            </a:r>
            <a:r>
              <a:rPr lang="en-US" sz="3100" dirty="0" err="1" smtClean="0"/>
              <a:t>funkcionisanju</a:t>
            </a:r>
            <a:r>
              <a:rPr lang="ru-RU" sz="3100" dirty="0" smtClean="0"/>
              <a:t> </a:t>
            </a:r>
            <a:r>
              <a:rPr lang="en-US" sz="3100" dirty="0" err="1" smtClean="0"/>
              <a:t>tržišta</a:t>
            </a:r>
            <a:r>
              <a:rPr lang="ru-RU" sz="3100" dirty="0" smtClean="0"/>
              <a:t> </a:t>
            </a:r>
            <a:r>
              <a:rPr lang="en-US" sz="3100" dirty="0" err="1" smtClean="0"/>
              <a:t>kapitala</a:t>
            </a:r>
            <a:r>
              <a:rPr lang="ru-RU" sz="3100" dirty="0" smtClean="0"/>
              <a:t> </a:t>
            </a:r>
            <a:r>
              <a:rPr lang="en-US" sz="3100" dirty="0" err="1" smtClean="0"/>
              <a:t>i</a:t>
            </a:r>
            <a:r>
              <a:rPr lang="ru-RU" sz="3100" dirty="0" smtClean="0"/>
              <a:t> </a:t>
            </a:r>
            <a:r>
              <a:rPr lang="en-US" sz="3100" dirty="0" err="1" smtClean="0"/>
              <a:t>nižoj</a:t>
            </a:r>
            <a:r>
              <a:rPr lang="ru-RU" sz="3100" dirty="0" smtClean="0"/>
              <a:t> </a:t>
            </a:r>
            <a:r>
              <a:rPr lang="en-US" sz="3100" dirty="0" err="1" smtClean="0"/>
              <a:t>ceni</a:t>
            </a:r>
            <a:r>
              <a:rPr lang="ru-RU" sz="3100" dirty="0" smtClean="0"/>
              <a:t> </a:t>
            </a:r>
            <a:r>
              <a:rPr lang="en-US" sz="3100" dirty="0" err="1" smtClean="0"/>
              <a:t>kapitala</a:t>
            </a:r>
            <a:r>
              <a:rPr lang="ru-RU" sz="3100" dirty="0" smtClean="0"/>
              <a:t> </a:t>
            </a:r>
            <a:r>
              <a:rPr lang="en-US" sz="3100" dirty="0" err="1" smtClean="0"/>
              <a:t>za</a:t>
            </a:r>
            <a:r>
              <a:rPr lang="ru-RU" sz="3100" dirty="0" smtClean="0"/>
              <a:t> </a:t>
            </a:r>
            <a:r>
              <a:rPr lang="en-US" sz="3100" dirty="0" err="1" smtClean="0"/>
              <a:t>privredu</a:t>
            </a:r>
            <a:r>
              <a:rPr lang="ru-RU" sz="3100" dirty="0" smtClean="0"/>
              <a:t> </a:t>
            </a:r>
            <a:r>
              <a:rPr lang="en-US" sz="3100" dirty="0" smtClean="0"/>
              <a:t>u</a:t>
            </a:r>
            <a:r>
              <a:rPr lang="ru-RU" sz="3100" dirty="0" smtClean="0"/>
              <a:t> </a:t>
            </a:r>
            <a:r>
              <a:rPr lang="en-US" sz="3100" dirty="0" err="1" smtClean="0"/>
              <a:t>celini</a:t>
            </a:r>
            <a:r>
              <a:rPr lang="ru-RU" sz="3100" dirty="0" smtClean="0"/>
              <a:t>. </a:t>
            </a:r>
            <a:endParaRPr lang="sr-Latn-BA" sz="3100" dirty="0" smtClean="0"/>
          </a:p>
          <a:p>
            <a:pPr algn="just"/>
            <a:r>
              <a:rPr lang="en-US" sz="3100" dirty="0" err="1" smtClean="0"/>
              <a:t>Pojedinačni</a:t>
            </a:r>
            <a:r>
              <a:rPr lang="ru-RU" sz="3100" dirty="0" smtClean="0"/>
              <a:t> </a:t>
            </a:r>
            <a:r>
              <a:rPr lang="en-US" sz="3100" dirty="0" err="1" smtClean="0"/>
              <a:t>investitor</a:t>
            </a:r>
            <a:r>
              <a:rPr lang="ru-RU" sz="3100" dirty="0" smtClean="0"/>
              <a:t>, </a:t>
            </a:r>
            <a:r>
              <a:rPr lang="en-US" sz="3100" dirty="0" err="1" smtClean="0"/>
              <a:t>zajmodavac</a:t>
            </a:r>
            <a:r>
              <a:rPr lang="ru-RU" sz="3100" dirty="0" smtClean="0"/>
              <a:t> </a:t>
            </a:r>
            <a:r>
              <a:rPr lang="en-US" sz="3100" dirty="0" err="1" smtClean="0"/>
              <a:t>ili</a:t>
            </a:r>
            <a:r>
              <a:rPr lang="ru-RU" sz="3100" dirty="0" smtClean="0"/>
              <a:t> </a:t>
            </a:r>
            <a:r>
              <a:rPr lang="en-US" sz="3100" dirty="0" err="1" smtClean="0"/>
              <a:t>drugi</a:t>
            </a:r>
            <a:r>
              <a:rPr lang="ru-RU" sz="3100" dirty="0" smtClean="0"/>
              <a:t> </a:t>
            </a:r>
            <a:r>
              <a:rPr lang="en-US" sz="3100" dirty="0" err="1" smtClean="0"/>
              <a:t>poverilac</a:t>
            </a:r>
            <a:r>
              <a:rPr lang="ru-RU" sz="3100" dirty="0" smtClean="0"/>
              <a:t> </a:t>
            </a:r>
            <a:r>
              <a:rPr lang="en-US" sz="3100" dirty="0" err="1" smtClean="0"/>
              <a:t>crpi</a:t>
            </a:r>
            <a:r>
              <a:rPr lang="ru-RU" sz="3100" dirty="0" smtClean="0"/>
              <a:t> </a:t>
            </a:r>
            <a:r>
              <a:rPr lang="en-US" sz="3100" dirty="0" err="1" smtClean="0"/>
              <a:t>koristi</a:t>
            </a:r>
            <a:r>
              <a:rPr lang="ru-RU" sz="3100" dirty="0" smtClean="0"/>
              <a:t> </a:t>
            </a:r>
            <a:r>
              <a:rPr lang="en-US" sz="3100" dirty="0" err="1" smtClean="0"/>
              <a:t>kroz</a:t>
            </a:r>
            <a:r>
              <a:rPr lang="ru-RU" sz="3100" dirty="0" smtClean="0"/>
              <a:t> </a:t>
            </a:r>
            <a:r>
              <a:rPr lang="en-US" sz="3100" dirty="0" err="1" smtClean="0"/>
              <a:t>donošenje</a:t>
            </a:r>
            <a:r>
              <a:rPr lang="ru-RU" sz="3100" dirty="0" smtClean="0"/>
              <a:t> </a:t>
            </a:r>
            <a:r>
              <a:rPr lang="en-US" sz="3100" dirty="0" err="1" smtClean="0"/>
              <a:t>odluka</a:t>
            </a:r>
            <a:r>
              <a:rPr lang="ru-RU" sz="3100" dirty="0" smtClean="0"/>
              <a:t> </a:t>
            </a:r>
            <a:r>
              <a:rPr lang="en-US" sz="3100" dirty="0" err="1" smtClean="0"/>
              <a:t>na</a:t>
            </a:r>
            <a:r>
              <a:rPr lang="ru-RU" sz="3100" dirty="0" smtClean="0"/>
              <a:t> </a:t>
            </a:r>
            <a:r>
              <a:rPr lang="en-US" sz="3100" dirty="0" err="1" smtClean="0"/>
              <a:t>osnovu</a:t>
            </a:r>
            <a:r>
              <a:rPr lang="ru-RU" sz="3100" dirty="0" smtClean="0"/>
              <a:t> </a:t>
            </a:r>
            <a:r>
              <a:rPr lang="en-US" sz="3100" dirty="0" err="1" smtClean="0"/>
              <a:t>bolje</a:t>
            </a:r>
            <a:r>
              <a:rPr lang="ru-RU" sz="3100" dirty="0" smtClean="0"/>
              <a:t> </a:t>
            </a:r>
            <a:r>
              <a:rPr lang="en-US" sz="3100" dirty="0" err="1" smtClean="0"/>
              <a:t>obaveštenosti</a:t>
            </a:r>
            <a:r>
              <a:rPr lang="ru-RU" sz="3100" dirty="0" smtClean="0"/>
              <a:t>.  </a:t>
            </a:r>
            <a:endParaRPr lang="sr-Latn-BA" sz="3100" dirty="0" smtClean="0"/>
          </a:p>
          <a:p>
            <a:pPr algn="just">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fontScale="92500"/>
          </a:bodyPr>
          <a:lstStyle/>
          <a:p>
            <a:pPr algn="just"/>
            <a:r>
              <a:rPr lang="sr-Latn-BA" dirty="0" smtClean="0"/>
              <a:t>Veza između informacija, troškova kapitala i cene hartija od vrednosti može se posmatrati na dva načina:</a:t>
            </a:r>
          </a:p>
          <a:p>
            <a:pPr algn="just"/>
            <a:r>
              <a:rPr lang="sr-Latn-BA" dirty="0" smtClean="0"/>
              <a:t>POTPUNE INFORMACIJE – manja neizvesnost – niži rizik za investitore – niži zahtevani prinos investitora – niža cena kapitala za kompaniju – viša cena hartija od vrednosti kompanija.</a:t>
            </a:r>
          </a:p>
          <a:p>
            <a:pPr algn="just"/>
            <a:r>
              <a:rPr lang="sr-Latn-BA" dirty="0" smtClean="0"/>
              <a:t>NEPOTPUNE INFORMACIJE – veća neizvesnost – viši rizik za investitore – viši zahtevani prinos investitora – viša cena kapitala za kompaniju – niža cena hartija od vrednosti kompanija.</a:t>
            </a:r>
            <a:endParaRPr lang="en-US" dirty="0"/>
          </a:p>
        </p:txBody>
      </p:sp>
      <p:pic>
        <p:nvPicPr>
          <p:cNvPr id="3074" name="Picture 2" descr="D:\Korisnik\Desktop\zb09041001.jpg"/>
          <p:cNvPicPr>
            <a:picLocks noChangeAspect="1" noChangeArrowheads="1"/>
          </p:cNvPicPr>
          <p:nvPr/>
        </p:nvPicPr>
        <p:blipFill>
          <a:blip r:embed="rId2" cstate="print"/>
          <a:srcRect/>
          <a:stretch>
            <a:fillRect/>
          </a:stretch>
        </p:blipFill>
        <p:spPr bwMode="auto">
          <a:xfrm>
            <a:off x="609600" y="228600"/>
            <a:ext cx="3810000" cy="1066799"/>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400" dirty="0" smtClean="0"/>
              <a:t>ELEMENTI FINANSIJSKIH IZVEŠTAJA</a:t>
            </a:r>
            <a:endParaRPr lang="en-US" sz="2400" dirty="0"/>
          </a:p>
        </p:txBody>
      </p:sp>
      <p:sp>
        <p:nvSpPr>
          <p:cNvPr id="3" name="Content Placeholder 2"/>
          <p:cNvSpPr>
            <a:spLocks noGrp="1"/>
          </p:cNvSpPr>
          <p:nvPr>
            <p:ph sz="quarter" idx="1"/>
          </p:nvPr>
        </p:nvSpPr>
        <p:spPr>
          <a:xfrm>
            <a:off x="304800" y="1600200"/>
            <a:ext cx="8461248" cy="5257800"/>
          </a:xfrm>
        </p:spPr>
        <p:txBody>
          <a:bodyPr>
            <a:noAutofit/>
          </a:bodyPr>
          <a:lstStyle/>
          <a:p>
            <a:pPr algn="just"/>
            <a:r>
              <a:rPr lang="en-US" sz="2000" dirty="0" err="1" smtClean="0"/>
              <a:t>Elementi</a:t>
            </a:r>
            <a:r>
              <a:rPr lang="ru-RU" sz="2000" dirty="0" smtClean="0"/>
              <a:t> </a:t>
            </a:r>
            <a:r>
              <a:rPr lang="en-US" sz="2000" dirty="0" err="1" smtClean="0"/>
              <a:t>koji</a:t>
            </a:r>
            <a:r>
              <a:rPr lang="ru-RU" sz="2000" dirty="0" smtClean="0"/>
              <a:t> </a:t>
            </a:r>
            <a:r>
              <a:rPr lang="en-US" sz="2000" dirty="0" err="1" smtClean="0"/>
              <a:t>su</a:t>
            </a:r>
            <a:r>
              <a:rPr lang="ru-RU" sz="2000" dirty="0" smtClean="0"/>
              <a:t> </a:t>
            </a:r>
            <a:r>
              <a:rPr lang="en-US" sz="2000" dirty="0" err="1" smtClean="0"/>
              <a:t>direktno</a:t>
            </a:r>
            <a:r>
              <a:rPr lang="ru-RU" sz="2000" dirty="0" smtClean="0"/>
              <a:t> </a:t>
            </a:r>
            <a:r>
              <a:rPr lang="en-US" sz="2000" dirty="0" err="1" smtClean="0"/>
              <a:t>povezani</a:t>
            </a:r>
            <a:r>
              <a:rPr lang="ru-RU" sz="2000" dirty="0" smtClean="0"/>
              <a:t> </a:t>
            </a:r>
            <a:r>
              <a:rPr lang="en-US" sz="2000" dirty="0" err="1" smtClean="0"/>
              <a:t>sa</a:t>
            </a:r>
            <a:r>
              <a:rPr lang="ru-RU" sz="2000" dirty="0" smtClean="0"/>
              <a:t> </a:t>
            </a:r>
            <a:r>
              <a:rPr lang="en-US" sz="2000" dirty="0" err="1" smtClean="0"/>
              <a:t>odmeravanjem</a:t>
            </a:r>
            <a:r>
              <a:rPr lang="ru-RU" sz="2000" dirty="0" smtClean="0"/>
              <a:t> </a:t>
            </a:r>
            <a:r>
              <a:rPr lang="en-US" sz="2000" dirty="0" err="1" smtClean="0"/>
              <a:t>finansijskog</a:t>
            </a:r>
            <a:r>
              <a:rPr lang="ru-RU" sz="2000" dirty="0" smtClean="0"/>
              <a:t> </a:t>
            </a:r>
            <a:r>
              <a:rPr lang="en-US" sz="2000" dirty="0" err="1" smtClean="0"/>
              <a:t>stanja</a:t>
            </a:r>
            <a:r>
              <a:rPr lang="ru-RU" sz="2000" dirty="0" smtClean="0"/>
              <a:t> </a:t>
            </a:r>
            <a:r>
              <a:rPr lang="en-US" sz="2000" dirty="0" smtClean="0"/>
              <a:t>u</a:t>
            </a:r>
            <a:r>
              <a:rPr lang="ru-RU" sz="2000" dirty="0" smtClean="0"/>
              <a:t> </a:t>
            </a:r>
            <a:r>
              <a:rPr lang="en-US" sz="2000" b="1" dirty="0" err="1" smtClean="0">
                <a:solidFill>
                  <a:srgbClr val="FF0000"/>
                </a:solidFill>
              </a:rPr>
              <a:t>bilansu</a:t>
            </a:r>
            <a:r>
              <a:rPr lang="ru-RU" sz="2000" b="1" dirty="0" smtClean="0">
                <a:solidFill>
                  <a:srgbClr val="FF0000"/>
                </a:solidFill>
              </a:rPr>
              <a:t> </a:t>
            </a:r>
            <a:r>
              <a:rPr lang="en-US" sz="2000" b="1" dirty="0" err="1" smtClean="0">
                <a:solidFill>
                  <a:srgbClr val="FF0000"/>
                </a:solidFill>
              </a:rPr>
              <a:t>stanja</a:t>
            </a:r>
            <a:r>
              <a:rPr lang="ru-RU" sz="2000" b="1" dirty="0" smtClean="0">
                <a:solidFill>
                  <a:srgbClr val="FF0000"/>
                </a:solidFill>
              </a:rPr>
              <a:t> </a:t>
            </a:r>
            <a:r>
              <a:rPr lang="en-US" sz="2000" dirty="0" err="1" smtClean="0"/>
              <a:t>su</a:t>
            </a:r>
            <a:r>
              <a:rPr lang="ru-RU" sz="2000" dirty="0" smtClean="0"/>
              <a:t> </a:t>
            </a:r>
            <a:r>
              <a:rPr lang="en-US" sz="2000" dirty="0" err="1" smtClean="0"/>
              <a:t>imovin</a:t>
            </a:r>
            <a:r>
              <a:rPr lang="sr-Latn-BA" sz="2000" dirty="0" smtClean="0"/>
              <a:t>a</a:t>
            </a:r>
            <a:r>
              <a:rPr lang="ru-RU" sz="2000" dirty="0" smtClean="0"/>
              <a:t>, </a:t>
            </a:r>
            <a:r>
              <a:rPr lang="en-US" sz="2000" dirty="0" err="1" smtClean="0"/>
              <a:t>obaveze</a:t>
            </a:r>
            <a:r>
              <a:rPr lang="ru-RU" sz="2000" dirty="0" smtClean="0"/>
              <a:t> </a:t>
            </a:r>
            <a:r>
              <a:rPr lang="en-US" sz="2000" dirty="0" err="1" smtClean="0"/>
              <a:t>i</a:t>
            </a:r>
            <a:r>
              <a:rPr lang="ru-RU" sz="2000" dirty="0" smtClean="0"/>
              <a:t> </a:t>
            </a:r>
            <a:r>
              <a:rPr lang="en-US" sz="2000" dirty="0" err="1" smtClean="0"/>
              <a:t>kapital</a:t>
            </a:r>
            <a:r>
              <a:rPr lang="ru-RU" sz="2000" dirty="0" smtClean="0"/>
              <a:t>. </a:t>
            </a:r>
            <a:r>
              <a:rPr lang="sr-Latn-BA" sz="2000" dirty="0" smtClean="0"/>
              <a:t>Bilans stanja predstavlja pregled sredtava (aktiva) i izvora sredstava (pasiva) u određenom momentu, odnosno na određeni dan.</a:t>
            </a:r>
          </a:p>
          <a:p>
            <a:pPr algn="just">
              <a:buNone/>
            </a:pPr>
            <a:r>
              <a:rPr lang="sr-Latn-BA" sz="2000" dirty="0" smtClean="0"/>
              <a:t>    </a:t>
            </a:r>
            <a:r>
              <a:rPr lang="en-US" sz="2000" dirty="0" smtClean="0"/>
              <a:t>•</a:t>
            </a:r>
            <a:r>
              <a:rPr lang="sr-Latn-BA" sz="2000" dirty="0" smtClean="0"/>
              <a:t> </a:t>
            </a:r>
            <a:r>
              <a:rPr lang="en-US" sz="2000" b="1" dirty="0" err="1" smtClean="0"/>
              <a:t>Imovina</a:t>
            </a:r>
            <a:r>
              <a:rPr lang="ru-RU" sz="2000" dirty="0" smtClean="0"/>
              <a:t> </a:t>
            </a:r>
            <a:r>
              <a:rPr lang="en-US" sz="2000" dirty="0" smtClean="0"/>
              <a:t>je</a:t>
            </a:r>
            <a:r>
              <a:rPr lang="ru-RU" sz="2000" dirty="0" smtClean="0"/>
              <a:t> </a:t>
            </a:r>
            <a:r>
              <a:rPr lang="en-US" sz="2000" dirty="0" err="1" smtClean="0"/>
              <a:t>resurs</a:t>
            </a:r>
            <a:r>
              <a:rPr lang="ru-RU" sz="2000" dirty="0" smtClean="0"/>
              <a:t> </a:t>
            </a:r>
            <a:r>
              <a:rPr lang="en-US" sz="2000" dirty="0" err="1" smtClean="0"/>
              <a:t>koji</a:t>
            </a:r>
            <a:r>
              <a:rPr lang="ru-RU" sz="2000" dirty="0" smtClean="0"/>
              <a:t> </a:t>
            </a:r>
            <a:r>
              <a:rPr lang="en-US" sz="2000" dirty="0" smtClean="0"/>
              <a:t>je</a:t>
            </a:r>
            <a:r>
              <a:rPr lang="ru-RU" sz="2000" dirty="0" smtClean="0"/>
              <a:t> </a:t>
            </a:r>
            <a:r>
              <a:rPr lang="en-US" sz="2000" dirty="0" err="1" smtClean="0"/>
              <a:t>kontrolisan</a:t>
            </a:r>
            <a:r>
              <a:rPr lang="ru-RU" sz="2000" dirty="0" smtClean="0"/>
              <a:t> </a:t>
            </a:r>
            <a:r>
              <a:rPr lang="en-US" sz="2000" dirty="0" err="1" smtClean="0"/>
              <a:t>od</a:t>
            </a:r>
            <a:r>
              <a:rPr lang="ru-RU" sz="2000" dirty="0" smtClean="0"/>
              <a:t> </a:t>
            </a:r>
            <a:r>
              <a:rPr lang="en-US" sz="2000" dirty="0" err="1" smtClean="0"/>
              <a:t>strane</a:t>
            </a:r>
            <a:r>
              <a:rPr lang="ru-RU" sz="2000" dirty="0" smtClean="0"/>
              <a:t> </a:t>
            </a:r>
            <a:r>
              <a:rPr lang="en-US" sz="2000" dirty="0" err="1" smtClean="0"/>
              <a:t>entiteta</a:t>
            </a:r>
            <a:r>
              <a:rPr lang="ru-RU" sz="2000" dirty="0" smtClean="0"/>
              <a:t> </a:t>
            </a:r>
            <a:r>
              <a:rPr lang="en-US" sz="2000" dirty="0" err="1" smtClean="0"/>
              <a:t>kao</a:t>
            </a:r>
            <a:r>
              <a:rPr lang="ru-RU" sz="2000" dirty="0" smtClean="0"/>
              <a:t> </a:t>
            </a:r>
            <a:r>
              <a:rPr lang="en-US" sz="2000" dirty="0" err="1" smtClean="0"/>
              <a:t>rezultat</a:t>
            </a:r>
            <a:r>
              <a:rPr lang="ru-RU" sz="2000" dirty="0" smtClean="0"/>
              <a:t> </a:t>
            </a:r>
            <a:r>
              <a:rPr lang="en-US" sz="2000" dirty="0" err="1" smtClean="0"/>
              <a:t>prošlih</a:t>
            </a:r>
            <a:r>
              <a:rPr lang="ru-RU" sz="2000" dirty="0" smtClean="0"/>
              <a:t> </a:t>
            </a:r>
            <a:r>
              <a:rPr lang="en-US" sz="2000" dirty="0" err="1" smtClean="0"/>
              <a:t>doga</a:t>
            </a:r>
            <a:r>
              <a:rPr lang="sr-Latn-BA" sz="2000" dirty="0" smtClean="0"/>
              <a:t>đ</a:t>
            </a:r>
            <a:r>
              <a:rPr lang="en-US" sz="2000" dirty="0" err="1" smtClean="0"/>
              <a:t>aja</a:t>
            </a:r>
            <a:r>
              <a:rPr lang="ru-RU" sz="2000" dirty="0" smtClean="0"/>
              <a:t> </a:t>
            </a:r>
            <a:r>
              <a:rPr lang="en-US" sz="2000" dirty="0" err="1" smtClean="0"/>
              <a:t>i</a:t>
            </a:r>
            <a:r>
              <a:rPr lang="ru-RU" sz="2000" dirty="0" smtClean="0"/>
              <a:t> </a:t>
            </a:r>
            <a:r>
              <a:rPr lang="en-US" sz="2000" dirty="0" err="1" smtClean="0"/>
              <a:t>od</a:t>
            </a:r>
            <a:r>
              <a:rPr lang="ru-RU" sz="2000" dirty="0" smtClean="0"/>
              <a:t> </a:t>
            </a:r>
            <a:r>
              <a:rPr lang="en-US" sz="2000" dirty="0" err="1" smtClean="0"/>
              <a:t>koga</a:t>
            </a:r>
            <a:r>
              <a:rPr lang="ru-RU" sz="2000" dirty="0" smtClean="0"/>
              <a:t> </a:t>
            </a:r>
            <a:r>
              <a:rPr lang="en-US" sz="2000" dirty="0" smtClean="0"/>
              <a:t>se</a:t>
            </a:r>
            <a:r>
              <a:rPr lang="ru-RU" sz="2000" dirty="0" smtClean="0"/>
              <a:t> </a:t>
            </a:r>
            <a:r>
              <a:rPr lang="en-US" sz="2000" dirty="0" err="1" smtClean="0"/>
              <a:t>očekuje</a:t>
            </a:r>
            <a:r>
              <a:rPr lang="ru-RU" sz="2000" dirty="0" smtClean="0"/>
              <a:t> </a:t>
            </a:r>
            <a:r>
              <a:rPr lang="en-US" sz="2000" dirty="0" err="1" smtClean="0"/>
              <a:t>priliv</a:t>
            </a:r>
            <a:r>
              <a:rPr lang="ru-RU" sz="2000" dirty="0" smtClean="0"/>
              <a:t> </a:t>
            </a:r>
            <a:r>
              <a:rPr lang="en-US" sz="2000" dirty="0" err="1" smtClean="0"/>
              <a:t>budućih</a:t>
            </a:r>
            <a:r>
              <a:rPr lang="ru-RU" sz="2000" dirty="0" smtClean="0"/>
              <a:t> </a:t>
            </a:r>
            <a:r>
              <a:rPr lang="en-US" sz="2000" dirty="0" err="1" smtClean="0"/>
              <a:t>ekonomskih</a:t>
            </a:r>
            <a:r>
              <a:rPr lang="ru-RU" sz="2000" dirty="0" smtClean="0"/>
              <a:t> </a:t>
            </a:r>
            <a:r>
              <a:rPr lang="en-US" sz="2000" dirty="0" err="1" smtClean="0"/>
              <a:t>koristi</a:t>
            </a:r>
            <a:r>
              <a:rPr lang="ru-RU" sz="2000" dirty="0" smtClean="0"/>
              <a:t> </a:t>
            </a:r>
            <a:r>
              <a:rPr lang="en-US" sz="2000" dirty="0" err="1" smtClean="0"/>
              <a:t>za</a:t>
            </a:r>
            <a:r>
              <a:rPr lang="ru-RU" sz="2000" dirty="0" smtClean="0"/>
              <a:t> </a:t>
            </a:r>
            <a:r>
              <a:rPr lang="en-US" sz="2000" dirty="0" err="1" smtClean="0"/>
              <a:t>entitet</a:t>
            </a:r>
            <a:r>
              <a:rPr lang="ru-RU" sz="2000" dirty="0" smtClean="0"/>
              <a:t>. </a:t>
            </a:r>
            <a:endParaRPr lang="sr-Latn-BA" sz="2000" dirty="0" smtClean="0"/>
          </a:p>
          <a:p>
            <a:pPr algn="just">
              <a:buNone/>
            </a:pPr>
            <a:r>
              <a:rPr lang="sr-Latn-BA" sz="2000" dirty="0" smtClean="0"/>
              <a:t>    </a:t>
            </a:r>
            <a:r>
              <a:rPr lang="en-US" sz="2000" dirty="0" smtClean="0"/>
              <a:t>•</a:t>
            </a:r>
            <a:r>
              <a:rPr lang="sr-Latn-BA" sz="2000" dirty="0" smtClean="0"/>
              <a:t> </a:t>
            </a:r>
            <a:r>
              <a:rPr lang="en-US" sz="2000" b="1" dirty="0" err="1" smtClean="0"/>
              <a:t>Obaveza</a:t>
            </a:r>
            <a:r>
              <a:rPr lang="ru-RU" sz="2000" dirty="0" smtClean="0"/>
              <a:t> </a:t>
            </a:r>
            <a:r>
              <a:rPr lang="en-US" sz="2000" dirty="0" smtClean="0"/>
              <a:t>je</a:t>
            </a:r>
            <a:r>
              <a:rPr lang="ru-RU" sz="2000" dirty="0" smtClean="0"/>
              <a:t> </a:t>
            </a:r>
            <a:r>
              <a:rPr lang="en-US" sz="2000" dirty="0" err="1" smtClean="0"/>
              <a:t>sadašnja</a:t>
            </a:r>
            <a:r>
              <a:rPr lang="ru-RU" sz="2000" dirty="0" smtClean="0"/>
              <a:t> </a:t>
            </a:r>
            <a:r>
              <a:rPr lang="en-US" sz="2000" dirty="0" err="1" smtClean="0"/>
              <a:t>obaveza</a:t>
            </a:r>
            <a:r>
              <a:rPr lang="ru-RU" sz="2000" dirty="0" smtClean="0"/>
              <a:t> </a:t>
            </a:r>
            <a:r>
              <a:rPr lang="en-US" sz="2000" dirty="0" err="1" smtClean="0"/>
              <a:t>entiteta</a:t>
            </a:r>
            <a:r>
              <a:rPr lang="ru-RU" sz="2000" dirty="0" smtClean="0"/>
              <a:t> </a:t>
            </a:r>
            <a:r>
              <a:rPr lang="en-US" sz="2000" dirty="0" err="1" smtClean="0"/>
              <a:t>zasnovana</a:t>
            </a:r>
            <a:r>
              <a:rPr lang="ru-RU" sz="2000" dirty="0" smtClean="0"/>
              <a:t> </a:t>
            </a:r>
            <a:r>
              <a:rPr lang="en-US" sz="2000" dirty="0" err="1" smtClean="0"/>
              <a:t>na</a:t>
            </a:r>
            <a:r>
              <a:rPr lang="ru-RU" sz="2000" dirty="0" smtClean="0"/>
              <a:t> </a:t>
            </a:r>
            <a:r>
              <a:rPr lang="en-US" sz="2000" dirty="0" err="1" smtClean="0"/>
              <a:t>prošlim</a:t>
            </a:r>
            <a:r>
              <a:rPr lang="ru-RU" sz="2000" dirty="0" smtClean="0"/>
              <a:t> </a:t>
            </a:r>
            <a:r>
              <a:rPr lang="en-US" sz="2000" dirty="0" err="1" smtClean="0"/>
              <a:t>doga</a:t>
            </a:r>
            <a:r>
              <a:rPr lang="sr-Latn-BA" sz="2000" dirty="0" smtClean="0"/>
              <a:t>đ</a:t>
            </a:r>
            <a:r>
              <a:rPr lang="en-US" sz="2000" dirty="0" err="1" smtClean="0"/>
              <a:t>ajima</a:t>
            </a:r>
            <a:r>
              <a:rPr lang="ru-RU" sz="2000" dirty="0" smtClean="0"/>
              <a:t>, </a:t>
            </a:r>
            <a:r>
              <a:rPr lang="en-US" sz="2000" dirty="0" err="1" smtClean="0"/>
              <a:t>za</a:t>
            </a:r>
            <a:r>
              <a:rPr lang="ru-RU" sz="2000" dirty="0" smtClean="0"/>
              <a:t> </a:t>
            </a:r>
            <a:r>
              <a:rPr lang="en-US" sz="2000" dirty="0" err="1" smtClean="0"/>
              <a:t>čije</a:t>
            </a:r>
            <a:r>
              <a:rPr lang="ru-RU" sz="2000" dirty="0" smtClean="0"/>
              <a:t> </a:t>
            </a:r>
            <a:r>
              <a:rPr lang="en-US" sz="2000" dirty="0" smtClean="0"/>
              <a:t>se</a:t>
            </a:r>
            <a:r>
              <a:rPr lang="ru-RU" sz="2000" dirty="0" smtClean="0"/>
              <a:t> </a:t>
            </a:r>
            <a:r>
              <a:rPr lang="en-US" sz="2000" dirty="0" err="1" smtClean="0"/>
              <a:t>izmirenje</a:t>
            </a:r>
            <a:r>
              <a:rPr lang="ru-RU" sz="2000" dirty="0" smtClean="0"/>
              <a:t> </a:t>
            </a:r>
            <a:r>
              <a:rPr lang="en-US" sz="2000" dirty="0" err="1" smtClean="0"/>
              <a:t>očekuje</a:t>
            </a:r>
            <a:r>
              <a:rPr lang="ru-RU" sz="2000" dirty="0" smtClean="0"/>
              <a:t> </a:t>
            </a:r>
            <a:r>
              <a:rPr lang="en-US" sz="2000" dirty="0" err="1" smtClean="0"/>
              <a:t>da</a:t>
            </a:r>
            <a:r>
              <a:rPr lang="ru-RU" sz="2000" dirty="0" smtClean="0"/>
              <a:t> </a:t>
            </a:r>
            <a:r>
              <a:rPr lang="en-US" sz="2000" dirty="0" err="1" smtClean="0"/>
              <a:t>će</a:t>
            </a:r>
            <a:r>
              <a:rPr lang="ru-RU" sz="2000" dirty="0" smtClean="0"/>
              <a:t> </a:t>
            </a:r>
            <a:r>
              <a:rPr lang="en-US" sz="2000" dirty="0" err="1" smtClean="0"/>
              <a:t>razultirati</a:t>
            </a:r>
            <a:r>
              <a:rPr lang="sr-Latn-BA" sz="2000" dirty="0" smtClean="0"/>
              <a:t> </a:t>
            </a:r>
            <a:r>
              <a:rPr lang="en-US" sz="2000" dirty="0" smtClean="0"/>
              <a:t>u</a:t>
            </a:r>
            <a:r>
              <a:rPr lang="ru-RU" sz="2000" dirty="0" smtClean="0"/>
              <a:t> </a:t>
            </a:r>
            <a:r>
              <a:rPr lang="en-US" sz="2000" dirty="0" err="1" smtClean="0"/>
              <a:t>odlivu</a:t>
            </a:r>
            <a:r>
              <a:rPr lang="ru-RU" sz="2000" dirty="0" smtClean="0"/>
              <a:t> </a:t>
            </a:r>
            <a:r>
              <a:rPr lang="en-US" sz="2000" dirty="0" err="1" smtClean="0"/>
              <a:t>resursa</a:t>
            </a:r>
            <a:r>
              <a:rPr lang="ru-RU" sz="2000" dirty="0" smtClean="0"/>
              <a:t> </a:t>
            </a:r>
            <a:r>
              <a:rPr lang="en-US" sz="2000" dirty="0" err="1" smtClean="0"/>
              <a:t>iz</a:t>
            </a:r>
            <a:r>
              <a:rPr lang="ru-RU" sz="2000" dirty="0" smtClean="0"/>
              <a:t> </a:t>
            </a:r>
            <a:r>
              <a:rPr lang="en-US" sz="2000" dirty="0" err="1" smtClean="0"/>
              <a:t>entiteta</a:t>
            </a:r>
            <a:r>
              <a:rPr lang="ru-RU" sz="2000" dirty="0" smtClean="0"/>
              <a:t> </a:t>
            </a:r>
            <a:r>
              <a:rPr lang="en-US" sz="2000" dirty="0" err="1" smtClean="0"/>
              <a:t>koji</a:t>
            </a:r>
            <a:r>
              <a:rPr lang="ru-RU" sz="2000" dirty="0" smtClean="0"/>
              <a:t> </a:t>
            </a:r>
            <a:r>
              <a:rPr lang="en-US" sz="2000" dirty="0" err="1" smtClean="0"/>
              <a:t>sadrže</a:t>
            </a:r>
            <a:r>
              <a:rPr lang="ru-RU" sz="2000" dirty="0" smtClean="0"/>
              <a:t> </a:t>
            </a:r>
            <a:r>
              <a:rPr lang="en-US" sz="2000" dirty="0" err="1" smtClean="0"/>
              <a:t>ekonomske</a:t>
            </a:r>
            <a:r>
              <a:rPr lang="ru-RU" sz="2000" dirty="0" smtClean="0"/>
              <a:t> </a:t>
            </a:r>
            <a:r>
              <a:rPr lang="en-US" sz="2000" dirty="0" err="1" smtClean="0"/>
              <a:t>koristi</a:t>
            </a:r>
            <a:endParaRPr lang="sr-Latn-BA" sz="2000" dirty="0" smtClean="0"/>
          </a:p>
          <a:p>
            <a:pPr algn="just">
              <a:buNone/>
            </a:pPr>
            <a:r>
              <a:rPr lang="sr-Latn-BA" sz="2000" dirty="0" smtClean="0"/>
              <a:t>    </a:t>
            </a:r>
            <a:r>
              <a:rPr lang="en-US" sz="2000" dirty="0" smtClean="0"/>
              <a:t>•</a:t>
            </a:r>
            <a:r>
              <a:rPr lang="sr-Latn-BA" sz="2000" dirty="0" smtClean="0"/>
              <a:t> </a:t>
            </a:r>
            <a:r>
              <a:rPr lang="en-US" sz="2000" b="1" dirty="0" err="1" smtClean="0"/>
              <a:t>Kapital</a:t>
            </a:r>
            <a:r>
              <a:rPr lang="ru-RU" sz="2000" dirty="0" smtClean="0"/>
              <a:t> </a:t>
            </a:r>
            <a:r>
              <a:rPr lang="en-US" sz="2000" dirty="0" smtClean="0"/>
              <a:t>je</a:t>
            </a:r>
            <a:r>
              <a:rPr lang="ru-RU" sz="2000" dirty="0" smtClean="0"/>
              <a:t> </a:t>
            </a:r>
            <a:r>
              <a:rPr lang="en-US" sz="2000" dirty="0" err="1" smtClean="0"/>
              <a:t>rezidualno</a:t>
            </a:r>
            <a:r>
              <a:rPr lang="ru-RU" sz="2000" dirty="0" smtClean="0"/>
              <a:t> </a:t>
            </a:r>
            <a:r>
              <a:rPr lang="en-US" sz="2000" dirty="0" err="1" smtClean="0"/>
              <a:t>učešće</a:t>
            </a:r>
            <a:r>
              <a:rPr lang="ru-RU" sz="2000" dirty="0" smtClean="0"/>
              <a:t> </a:t>
            </a:r>
            <a:r>
              <a:rPr lang="en-US" sz="2000" dirty="0" smtClean="0"/>
              <a:t>u</a:t>
            </a:r>
            <a:r>
              <a:rPr lang="ru-RU" sz="2000" dirty="0" smtClean="0"/>
              <a:t> </a:t>
            </a:r>
            <a:r>
              <a:rPr lang="en-US" sz="2000" dirty="0" err="1" smtClean="0"/>
              <a:t>imovini</a:t>
            </a:r>
            <a:r>
              <a:rPr lang="ru-RU" sz="2000" dirty="0" smtClean="0"/>
              <a:t> </a:t>
            </a:r>
            <a:r>
              <a:rPr lang="en-US" sz="2000" dirty="0" err="1" smtClean="0"/>
              <a:t>entiteta</a:t>
            </a:r>
            <a:r>
              <a:rPr lang="ru-RU" sz="2000" dirty="0" smtClean="0"/>
              <a:t> </a:t>
            </a:r>
            <a:r>
              <a:rPr lang="en-US" sz="2000" dirty="0" err="1" smtClean="0"/>
              <a:t>nakon</a:t>
            </a:r>
            <a:r>
              <a:rPr lang="ru-RU" sz="2000" dirty="0" smtClean="0"/>
              <a:t> </a:t>
            </a:r>
            <a:r>
              <a:rPr lang="en-US" sz="2000" dirty="0" err="1" smtClean="0"/>
              <a:t>oduzimanja</a:t>
            </a:r>
            <a:r>
              <a:rPr lang="ru-RU" sz="2000" dirty="0" smtClean="0"/>
              <a:t> </a:t>
            </a:r>
            <a:r>
              <a:rPr lang="en-US" sz="2000" dirty="0" err="1" smtClean="0"/>
              <a:t>svih</a:t>
            </a:r>
            <a:r>
              <a:rPr lang="ru-RU" sz="2000" dirty="0" smtClean="0"/>
              <a:t> </a:t>
            </a:r>
            <a:r>
              <a:rPr lang="en-US" sz="2000" dirty="0" err="1" smtClean="0"/>
              <a:t>njegovih</a:t>
            </a:r>
            <a:r>
              <a:rPr lang="ru-RU" sz="2000" dirty="0" smtClean="0"/>
              <a:t> </a:t>
            </a:r>
            <a:r>
              <a:rPr lang="en-US" sz="2000" dirty="0" err="1" smtClean="0"/>
              <a:t>obaveza</a:t>
            </a:r>
          </a:p>
          <a:p>
            <a:pPr algn="just"/>
            <a:r>
              <a:rPr lang="en-US" sz="2000" dirty="0" err="1" smtClean="0"/>
              <a:t>Elementi</a:t>
            </a:r>
            <a:r>
              <a:rPr lang="ru-RU" sz="2000" dirty="0" smtClean="0"/>
              <a:t> </a:t>
            </a:r>
            <a:r>
              <a:rPr lang="en-US" sz="2000" dirty="0" err="1" smtClean="0"/>
              <a:t>koji</a:t>
            </a:r>
            <a:r>
              <a:rPr lang="ru-RU" sz="2000" dirty="0" smtClean="0"/>
              <a:t> </a:t>
            </a:r>
            <a:r>
              <a:rPr lang="en-US" sz="2000" dirty="0" err="1" smtClean="0"/>
              <a:t>su</a:t>
            </a:r>
            <a:r>
              <a:rPr lang="ru-RU" sz="2000" dirty="0" smtClean="0"/>
              <a:t> </a:t>
            </a:r>
            <a:r>
              <a:rPr lang="en-US" sz="2000" dirty="0" err="1" smtClean="0"/>
              <a:t>direktno</a:t>
            </a:r>
            <a:r>
              <a:rPr lang="ru-RU" sz="2000" dirty="0" smtClean="0"/>
              <a:t> </a:t>
            </a:r>
            <a:r>
              <a:rPr lang="en-US" sz="2000" dirty="0" err="1" smtClean="0"/>
              <a:t>povezani</a:t>
            </a:r>
            <a:r>
              <a:rPr lang="ru-RU" sz="2000" dirty="0" smtClean="0"/>
              <a:t> </a:t>
            </a:r>
            <a:r>
              <a:rPr lang="en-US" sz="2000" dirty="0" err="1" smtClean="0"/>
              <a:t>sa</a:t>
            </a:r>
            <a:r>
              <a:rPr lang="ru-RU" sz="2000" dirty="0" smtClean="0"/>
              <a:t> </a:t>
            </a:r>
            <a:r>
              <a:rPr lang="en-US" sz="2000" dirty="0" err="1" smtClean="0"/>
              <a:t>odmeravanjem</a:t>
            </a:r>
            <a:r>
              <a:rPr lang="ru-RU" sz="2000" dirty="0" smtClean="0"/>
              <a:t> </a:t>
            </a:r>
            <a:r>
              <a:rPr lang="en-US" sz="2000" dirty="0" err="1" smtClean="0"/>
              <a:t>rezultata</a:t>
            </a:r>
            <a:r>
              <a:rPr lang="ru-RU" sz="2000" dirty="0" smtClean="0"/>
              <a:t> </a:t>
            </a:r>
            <a:r>
              <a:rPr lang="en-US" sz="2000" dirty="0" err="1" smtClean="0"/>
              <a:t>poslovanja</a:t>
            </a:r>
            <a:r>
              <a:rPr lang="ru-RU" sz="2000" dirty="0" smtClean="0"/>
              <a:t> </a:t>
            </a:r>
            <a:r>
              <a:rPr lang="en-US" sz="2000" dirty="0" smtClean="0"/>
              <a:t>u</a:t>
            </a:r>
            <a:r>
              <a:rPr lang="ru-RU" sz="2000" dirty="0" smtClean="0"/>
              <a:t> </a:t>
            </a:r>
            <a:r>
              <a:rPr lang="en-US" sz="2000" b="1" dirty="0" err="1" smtClean="0">
                <a:solidFill>
                  <a:srgbClr val="FF0000"/>
                </a:solidFill>
              </a:rPr>
              <a:t>bilansu</a:t>
            </a:r>
            <a:r>
              <a:rPr lang="ru-RU" sz="2000" b="1" dirty="0" smtClean="0">
                <a:solidFill>
                  <a:srgbClr val="FF0000"/>
                </a:solidFill>
              </a:rPr>
              <a:t> </a:t>
            </a:r>
            <a:r>
              <a:rPr lang="en-US" sz="2000" b="1" dirty="0" err="1" smtClean="0">
                <a:solidFill>
                  <a:srgbClr val="FF0000"/>
                </a:solidFill>
              </a:rPr>
              <a:t>uspeha</a:t>
            </a:r>
            <a:r>
              <a:rPr lang="ru-RU" sz="2000" b="1" dirty="0" smtClean="0">
                <a:solidFill>
                  <a:srgbClr val="FF0000"/>
                </a:solidFill>
              </a:rPr>
              <a:t> </a:t>
            </a:r>
            <a:r>
              <a:rPr lang="en-US" sz="2000" dirty="0" err="1" smtClean="0"/>
              <a:t>su</a:t>
            </a:r>
            <a:r>
              <a:rPr lang="ru-RU" sz="2000" dirty="0" smtClean="0"/>
              <a:t> </a:t>
            </a:r>
            <a:r>
              <a:rPr lang="en-US" sz="2000" dirty="0" err="1" smtClean="0"/>
              <a:t>prihodi</a:t>
            </a:r>
            <a:r>
              <a:rPr lang="ru-RU" sz="2000" dirty="0" smtClean="0"/>
              <a:t> </a:t>
            </a:r>
            <a:r>
              <a:rPr lang="en-US" sz="2000" dirty="0" err="1" smtClean="0"/>
              <a:t>i</a:t>
            </a:r>
            <a:r>
              <a:rPr lang="ru-RU" sz="2000" dirty="0" smtClean="0"/>
              <a:t> </a:t>
            </a:r>
            <a:r>
              <a:rPr lang="en-US" sz="2000" dirty="0" err="1" smtClean="0"/>
              <a:t>rashodi</a:t>
            </a:r>
            <a:r>
              <a:rPr lang="ru-RU" sz="2000" dirty="0" smtClean="0"/>
              <a:t>.</a:t>
            </a:r>
            <a:r>
              <a:rPr lang="sr-Latn-BA" sz="2000" dirty="0" smtClean="0"/>
              <a:t> Bilans uspeha prikazuje prihode, rashode i finansijski rezultat entiteta u određenom vremenskom periodu.</a:t>
            </a:r>
          </a:p>
          <a:p>
            <a:pPr algn="just"/>
            <a:r>
              <a:rPr lang="sr-Latn-BA" sz="2000" dirty="0" smtClean="0"/>
              <a:t>Pozitivna razlika ukupnih prihoda i ukupnih rashoda za određeni vremenski period čini neto dobitak ili profit, a negativna razlika je neto gubitak.</a:t>
            </a:r>
            <a:endParaRPr lang="en-US" sz="2000" dirty="0"/>
          </a:p>
        </p:txBody>
      </p:sp>
      <p:pic>
        <p:nvPicPr>
          <p:cNvPr id="4098" name="Picture 2" descr="D:\Korisnik\Desktop\RBR_01_02.jpg"/>
          <p:cNvPicPr>
            <a:picLocks noChangeAspect="1" noChangeArrowheads="1"/>
          </p:cNvPicPr>
          <p:nvPr/>
        </p:nvPicPr>
        <p:blipFill>
          <a:blip r:embed="rId2" cstate="print"/>
          <a:srcRect/>
          <a:stretch>
            <a:fillRect/>
          </a:stretch>
        </p:blipFill>
        <p:spPr bwMode="auto">
          <a:xfrm>
            <a:off x="5105400" y="0"/>
            <a:ext cx="4038600" cy="12192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fontScale="92500" lnSpcReduction="10000"/>
          </a:bodyPr>
          <a:lstStyle/>
          <a:p>
            <a:pPr algn="just"/>
            <a:r>
              <a:rPr lang="en-US" dirty="0" err="1" smtClean="0"/>
              <a:t>Dobitak</a:t>
            </a:r>
            <a:r>
              <a:rPr lang="ru-RU" dirty="0" smtClean="0"/>
              <a:t> </a:t>
            </a:r>
            <a:r>
              <a:rPr lang="en-US" dirty="0" smtClean="0"/>
              <a:t>se</a:t>
            </a:r>
            <a:r>
              <a:rPr lang="ru-RU" dirty="0" smtClean="0"/>
              <a:t> </a:t>
            </a:r>
            <a:r>
              <a:rPr lang="en-US" dirty="0" err="1" smtClean="0"/>
              <a:t>često</a:t>
            </a:r>
            <a:r>
              <a:rPr lang="ru-RU" dirty="0" smtClean="0"/>
              <a:t> </a:t>
            </a:r>
            <a:r>
              <a:rPr lang="en-US" dirty="0" err="1" smtClean="0"/>
              <a:t>koristi</a:t>
            </a:r>
            <a:r>
              <a:rPr lang="ru-RU" dirty="0" smtClean="0"/>
              <a:t> </a:t>
            </a:r>
            <a:r>
              <a:rPr lang="en-US" dirty="0" err="1" smtClean="0"/>
              <a:t>kao</a:t>
            </a:r>
            <a:r>
              <a:rPr lang="ru-RU" dirty="0" smtClean="0"/>
              <a:t> </a:t>
            </a:r>
            <a:r>
              <a:rPr lang="en-US" dirty="0" err="1" smtClean="0"/>
              <a:t>merilo</a:t>
            </a:r>
            <a:r>
              <a:rPr lang="ru-RU" dirty="0" smtClean="0"/>
              <a:t> </a:t>
            </a:r>
            <a:r>
              <a:rPr lang="en-US" dirty="0" err="1" smtClean="0"/>
              <a:t>rezultata</a:t>
            </a:r>
            <a:r>
              <a:rPr lang="ru-RU" dirty="0" smtClean="0"/>
              <a:t> </a:t>
            </a:r>
            <a:r>
              <a:rPr lang="en-US" dirty="0" err="1" smtClean="0"/>
              <a:t>poslovanj</a:t>
            </a:r>
            <a:r>
              <a:rPr lang="sr-Latn-BA" dirty="0" smtClean="0"/>
              <a:t>a</a:t>
            </a:r>
            <a:r>
              <a:rPr lang="ru-RU" dirty="0" smtClean="0"/>
              <a:t>. </a:t>
            </a:r>
            <a:r>
              <a:rPr lang="en-US" dirty="0" err="1" smtClean="0"/>
              <a:t>Elementi</a:t>
            </a:r>
            <a:r>
              <a:rPr lang="ru-RU" dirty="0" smtClean="0"/>
              <a:t> </a:t>
            </a:r>
            <a:r>
              <a:rPr lang="en-US" dirty="0" err="1" smtClean="0"/>
              <a:t>koji</a:t>
            </a:r>
            <a:r>
              <a:rPr lang="ru-RU" dirty="0" smtClean="0"/>
              <a:t> </a:t>
            </a:r>
            <a:r>
              <a:rPr lang="en-US" dirty="0" err="1" smtClean="0"/>
              <a:t>su</a:t>
            </a:r>
            <a:r>
              <a:rPr lang="ru-RU" dirty="0" smtClean="0"/>
              <a:t> </a:t>
            </a:r>
            <a:r>
              <a:rPr lang="en-US" dirty="0" err="1" smtClean="0"/>
              <a:t>direktno</a:t>
            </a:r>
            <a:r>
              <a:rPr lang="ru-RU" dirty="0" smtClean="0"/>
              <a:t> </a:t>
            </a:r>
            <a:r>
              <a:rPr lang="en-US" dirty="0" err="1" smtClean="0"/>
              <a:t>povezani</a:t>
            </a:r>
            <a:r>
              <a:rPr lang="ru-RU" dirty="0" smtClean="0"/>
              <a:t> </a:t>
            </a:r>
            <a:r>
              <a:rPr lang="en-US" dirty="0" err="1" smtClean="0"/>
              <a:t>sa</a:t>
            </a:r>
            <a:r>
              <a:rPr lang="ru-RU" dirty="0" smtClean="0"/>
              <a:t> </a:t>
            </a:r>
            <a:r>
              <a:rPr lang="en-US" dirty="0" err="1" smtClean="0"/>
              <a:t>odmeravanjem</a:t>
            </a:r>
            <a:r>
              <a:rPr lang="ru-RU" dirty="0" smtClean="0"/>
              <a:t> </a:t>
            </a:r>
            <a:r>
              <a:rPr lang="en-US" dirty="0" err="1" smtClean="0"/>
              <a:t>dobitka</a:t>
            </a:r>
            <a:r>
              <a:rPr lang="ru-RU" dirty="0" smtClean="0"/>
              <a:t> </a:t>
            </a:r>
            <a:r>
              <a:rPr lang="en-US" dirty="0" err="1" smtClean="0"/>
              <a:t>su</a:t>
            </a:r>
            <a:r>
              <a:rPr lang="ru-RU" dirty="0" smtClean="0"/>
              <a:t> </a:t>
            </a:r>
            <a:r>
              <a:rPr lang="en-US" dirty="0" err="1" smtClean="0"/>
              <a:t>prihodi</a:t>
            </a:r>
            <a:r>
              <a:rPr lang="ru-RU" dirty="0" smtClean="0"/>
              <a:t> </a:t>
            </a:r>
            <a:r>
              <a:rPr lang="en-US" dirty="0" err="1" smtClean="0"/>
              <a:t>i</a:t>
            </a:r>
            <a:r>
              <a:rPr lang="ru-RU" dirty="0" smtClean="0"/>
              <a:t> </a:t>
            </a:r>
            <a:r>
              <a:rPr lang="en-US" dirty="0" err="1" smtClean="0"/>
              <a:t>rashodi</a:t>
            </a:r>
            <a:r>
              <a:rPr lang="ru-RU" dirty="0" smtClean="0"/>
              <a:t>.</a:t>
            </a:r>
            <a:endParaRPr lang="sr-Latn-BA" dirty="0" smtClean="0"/>
          </a:p>
          <a:p>
            <a:pPr algn="just"/>
            <a:r>
              <a:rPr lang="en-US" b="1" dirty="0" err="1" smtClean="0"/>
              <a:t>Prihodi</a:t>
            </a:r>
            <a:r>
              <a:rPr lang="ru-RU" dirty="0" smtClean="0"/>
              <a:t> </a:t>
            </a:r>
            <a:r>
              <a:rPr lang="en-US" dirty="0" err="1" smtClean="0"/>
              <a:t>su</a:t>
            </a:r>
            <a:r>
              <a:rPr lang="ru-RU" dirty="0" smtClean="0"/>
              <a:t> </a:t>
            </a:r>
            <a:r>
              <a:rPr lang="en-US" dirty="0" err="1" smtClean="0"/>
              <a:t>povećanja</a:t>
            </a:r>
            <a:r>
              <a:rPr lang="ru-RU" dirty="0" smtClean="0"/>
              <a:t> </a:t>
            </a:r>
            <a:r>
              <a:rPr lang="en-US" dirty="0" err="1" smtClean="0"/>
              <a:t>ekonomskih</a:t>
            </a:r>
            <a:r>
              <a:rPr lang="ru-RU" dirty="0" smtClean="0"/>
              <a:t> </a:t>
            </a:r>
            <a:r>
              <a:rPr lang="en-US" dirty="0" err="1" smtClean="0"/>
              <a:t>koristi</a:t>
            </a:r>
            <a:r>
              <a:rPr lang="ru-RU" dirty="0" smtClean="0"/>
              <a:t> </a:t>
            </a:r>
            <a:r>
              <a:rPr lang="en-US" dirty="0" err="1" smtClean="0"/>
              <a:t>tokom</a:t>
            </a:r>
            <a:r>
              <a:rPr lang="ru-RU" dirty="0" smtClean="0"/>
              <a:t> </a:t>
            </a:r>
            <a:r>
              <a:rPr lang="en-US" dirty="0" err="1" smtClean="0"/>
              <a:t>obračunskog</a:t>
            </a:r>
            <a:r>
              <a:rPr lang="ru-RU" dirty="0" smtClean="0"/>
              <a:t> </a:t>
            </a:r>
            <a:r>
              <a:rPr lang="en-US" dirty="0" err="1" smtClean="0"/>
              <a:t>perioda</a:t>
            </a:r>
            <a:r>
              <a:rPr lang="ru-RU" dirty="0" smtClean="0"/>
              <a:t> </a:t>
            </a:r>
            <a:r>
              <a:rPr lang="en-US" dirty="0" smtClean="0"/>
              <a:t>u</a:t>
            </a:r>
            <a:r>
              <a:rPr lang="ru-RU" dirty="0" smtClean="0"/>
              <a:t> </a:t>
            </a:r>
            <a:r>
              <a:rPr lang="en-US" dirty="0" err="1" smtClean="0"/>
              <a:t>obliku</a:t>
            </a:r>
            <a:r>
              <a:rPr lang="ru-RU" dirty="0" smtClean="0"/>
              <a:t> </a:t>
            </a:r>
            <a:r>
              <a:rPr lang="en-US" dirty="0" err="1" smtClean="0"/>
              <a:t>priliva</a:t>
            </a:r>
            <a:r>
              <a:rPr lang="ru-RU" dirty="0" smtClean="0"/>
              <a:t> </a:t>
            </a:r>
            <a:r>
              <a:rPr lang="en-US" dirty="0" err="1" smtClean="0"/>
              <a:t>ili</a:t>
            </a:r>
            <a:r>
              <a:rPr lang="ru-RU" dirty="0" smtClean="0"/>
              <a:t> </a:t>
            </a:r>
            <a:r>
              <a:rPr lang="en-US" dirty="0" err="1" smtClean="0"/>
              <a:t>povećanja</a:t>
            </a:r>
            <a:r>
              <a:rPr lang="ru-RU" dirty="0" smtClean="0"/>
              <a:t> </a:t>
            </a:r>
            <a:r>
              <a:rPr lang="en-US" dirty="0" err="1" smtClean="0"/>
              <a:t>imovine</a:t>
            </a:r>
            <a:r>
              <a:rPr lang="ru-RU" dirty="0" smtClean="0"/>
              <a:t> </a:t>
            </a:r>
            <a:r>
              <a:rPr lang="en-US" dirty="0" err="1" smtClean="0"/>
              <a:t>ili</a:t>
            </a:r>
            <a:r>
              <a:rPr lang="ru-RU" dirty="0" smtClean="0"/>
              <a:t> </a:t>
            </a:r>
            <a:r>
              <a:rPr lang="en-US" dirty="0" err="1" smtClean="0"/>
              <a:t>smanjenja</a:t>
            </a:r>
            <a:r>
              <a:rPr lang="ru-RU" dirty="0" smtClean="0"/>
              <a:t> </a:t>
            </a:r>
            <a:r>
              <a:rPr lang="en-US" dirty="0" err="1" smtClean="0"/>
              <a:t>obaveza</a:t>
            </a:r>
            <a:r>
              <a:rPr lang="ru-RU" dirty="0" smtClean="0"/>
              <a:t>, </a:t>
            </a:r>
            <a:r>
              <a:rPr lang="en-US" dirty="0" err="1" smtClean="0"/>
              <a:t>koja</a:t>
            </a:r>
            <a:r>
              <a:rPr lang="ru-RU" dirty="0" smtClean="0"/>
              <a:t> </a:t>
            </a:r>
            <a:r>
              <a:rPr lang="en-US" dirty="0" err="1" smtClean="0"/>
              <a:t>imaju</a:t>
            </a:r>
            <a:r>
              <a:rPr lang="ru-RU" dirty="0" smtClean="0"/>
              <a:t> </a:t>
            </a:r>
            <a:r>
              <a:rPr lang="en-US" dirty="0" err="1" smtClean="0"/>
              <a:t>za</a:t>
            </a:r>
            <a:r>
              <a:rPr lang="ru-RU" dirty="0" smtClean="0"/>
              <a:t> </a:t>
            </a:r>
            <a:r>
              <a:rPr lang="en-US" dirty="0" err="1" smtClean="0"/>
              <a:t>rezultat</a:t>
            </a:r>
            <a:r>
              <a:rPr lang="ru-RU" dirty="0" smtClean="0"/>
              <a:t> </a:t>
            </a:r>
            <a:r>
              <a:rPr lang="en-US" dirty="0" err="1" smtClean="0"/>
              <a:t>porast</a:t>
            </a:r>
            <a:r>
              <a:rPr lang="ru-RU" dirty="0" smtClean="0"/>
              <a:t> </a:t>
            </a:r>
            <a:r>
              <a:rPr lang="en-US" dirty="0" err="1" smtClean="0"/>
              <a:t>kapitala</a:t>
            </a:r>
            <a:r>
              <a:rPr lang="ru-RU" dirty="0" smtClean="0"/>
              <a:t>. </a:t>
            </a:r>
            <a:endParaRPr lang="sr-Latn-BA" dirty="0" smtClean="0"/>
          </a:p>
          <a:p>
            <a:pPr algn="just"/>
            <a:r>
              <a:rPr lang="en-US" b="1" dirty="0" err="1" smtClean="0"/>
              <a:t>Rashodi</a:t>
            </a:r>
            <a:r>
              <a:rPr lang="ru-RU" dirty="0" smtClean="0"/>
              <a:t> </a:t>
            </a:r>
            <a:r>
              <a:rPr lang="en-US" dirty="0" err="1" smtClean="0"/>
              <a:t>su</a:t>
            </a:r>
            <a:r>
              <a:rPr lang="ru-RU" dirty="0" smtClean="0"/>
              <a:t> </a:t>
            </a:r>
            <a:r>
              <a:rPr lang="en-US" dirty="0" err="1" smtClean="0"/>
              <a:t>smanjenja</a:t>
            </a:r>
            <a:r>
              <a:rPr lang="ru-RU" dirty="0" smtClean="0"/>
              <a:t> </a:t>
            </a:r>
            <a:r>
              <a:rPr lang="en-US" dirty="0" err="1" smtClean="0"/>
              <a:t>ekonomskih</a:t>
            </a:r>
            <a:r>
              <a:rPr lang="ru-RU" dirty="0" smtClean="0"/>
              <a:t> </a:t>
            </a:r>
            <a:r>
              <a:rPr lang="en-US" dirty="0" err="1" smtClean="0"/>
              <a:t>koristi</a:t>
            </a:r>
            <a:r>
              <a:rPr lang="ru-RU" dirty="0" smtClean="0"/>
              <a:t> </a:t>
            </a:r>
            <a:r>
              <a:rPr lang="en-US" dirty="0" err="1" smtClean="0"/>
              <a:t>tokom</a:t>
            </a:r>
            <a:r>
              <a:rPr lang="ru-RU" dirty="0" smtClean="0"/>
              <a:t> </a:t>
            </a:r>
            <a:r>
              <a:rPr lang="en-US" dirty="0" err="1" smtClean="0"/>
              <a:t>obračunskog</a:t>
            </a:r>
            <a:r>
              <a:rPr lang="ru-RU" dirty="0" smtClean="0"/>
              <a:t> </a:t>
            </a:r>
            <a:r>
              <a:rPr lang="en-US" dirty="0" err="1" smtClean="0"/>
              <a:t>perioda</a:t>
            </a:r>
            <a:r>
              <a:rPr lang="ru-RU" dirty="0" smtClean="0"/>
              <a:t> </a:t>
            </a:r>
            <a:r>
              <a:rPr lang="en-US" dirty="0" smtClean="0"/>
              <a:t>u</a:t>
            </a:r>
            <a:r>
              <a:rPr lang="ru-RU" dirty="0" smtClean="0"/>
              <a:t> </a:t>
            </a:r>
            <a:r>
              <a:rPr lang="en-US" dirty="0" err="1" smtClean="0"/>
              <a:t>obliku</a:t>
            </a:r>
            <a:r>
              <a:rPr lang="ru-RU" dirty="0" smtClean="0"/>
              <a:t> </a:t>
            </a:r>
            <a:r>
              <a:rPr lang="en-US" dirty="0" err="1" smtClean="0"/>
              <a:t>odliva</a:t>
            </a:r>
            <a:r>
              <a:rPr lang="ru-RU" dirty="0" smtClean="0"/>
              <a:t> </a:t>
            </a:r>
            <a:r>
              <a:rPr lang="en-US" dirty="0" err="1" smtClean="0"/>
              <a:t>ili</a:t>
            </a:r>
            <a:r>
              <a:rPr lang="ru-RU" dirty="0" smtClean="0"/>
              <a:t> </a:t>
            </a:r>
            <a:r>
              <a:rPr lang="en-US" dirty="0" err="1" smtClean="0"/>
              <a:t>smanjenja</a:t>
            </a:r>
            <a:r>
              <a:rPr lang="ru-RU" dirty="0" smtClean="0"/>
              <a:t> </a:t>
            </a:r>
            <a:r>
              <a:rPr lang="en-US" dirty="0" err="1" smtClean="0"/>
              <a:t>imovine</a:t>
            </a:r>
            <a:r>
              <a:rPr lang="ru-RU" dirty="0" smtClean="0"/>
              <a:t> </a:t>
            </a:r>
            <a:r>
              <a:rPr lang="en-US" dirty="0" err="1" smtClean="0"/>
              <a:t>ili</a:t>
            </a:r>
            <a:r>
              <a:rPr lang="ru-RU" dirty="0" smtClean="0"/>
              <a:t> </a:t>
            </a:r>
            <a:r>
              <a:rPr lang="en-US" dirty="0" err="1" smtClean="0"/>
              <a:t>nastanka</a:t>
            </a:r>
            <a:r>
              <a:rPr lang="ru-RU" dirty="0" smtClean="0"/>
              <a:t> </a:t>
            </a:r>
            <a:r>
              <a:rPr lang="en-US" dirty="0" err="1" smtClean="0"/>
              <a:t>obaveza</a:t>
            </a:r>
            <a:r>
              <a:rPr lang="ru-RU" dirty="0" smtClean="0"/>
              <a:t>, </a:t>
            </a:r>
            <a:r>
              <a:rPr lang="en-US" dirty="0" err="1" smtClean="0"/>
              <a:t>koja</a:t>
            </a:r>
            <a:r>
              <a:rPr lang="ru-RU" dirty="0" smtClean="0"/>
              <a:t> </a:t>
            </a:r>
            <a:r>
              <a:rPr lang="en-US" dirty="0" err="1" smtClean="0"/>
              <a:t>imaju</a:t>
            </a:r>
            <a:r>
              <a:rPr lang="ru-RU" dirty="0" smtClean="0"/>
              <a:t> </a:t>
            </a:r>
            <a:r>
              <a:rPr lang="en-US" dirty="0" err="1" smtClean="0"/>
              <a:t>za</a:t>
            </a:r>
            <a:r>
              <a:rPr lang="ru-RU" dirty="0" smtClean="0"/>
              <a:t> </a:t>
            </a:r>
            <a:r>
              <a:rPr lang="en-US" dirty="0" err="1" smtClean="0"/>
              <a:t>rezultat</a:t>
            </a:r>
            <a:r>
              <a:rPr lang="ru-RU" dirty="0" smtClean="0"/>
              <a:t> </a:t>
            </a:r>
            <a:r>
              <a:rPr lang="en-US" dirty="0" err="1" smtClean="0"/>
              <a:t>smanjenje</a:t>
            </a:r>
            <a:r>
              <a:rPr lang="ru-RU" dirty="0" smtClean="0"/>
              <a:t> </a:t>
            </a:r>
            <a:r>
              <a:rPr lang="en-US" dirty="0" err="1" smtClean="0"/>
              <a:t>kapitala</a:t>
            </a:r>
            <a:r>
              <a:rPr lang="ru-RU" dirty="0" smtClean="0"/>
              <a:t>. </a:t>
            </a:r>
            <a:endParaRPr lang="en-US" dirty="0"/>
          </a:p>
        </p:txBody>
      </p:sp>
      <p:pic>
        <p:nvPicPr>
          <p:cNvPr id="5122" name="Picture 2" descr="D:\Korisnik\Desktop\Dr-Paul-Gerstner-ANALIZA-BILANSA-1933-_slika_O_47723113.jpg"/>
          <p:cNvPicPr>
            <a:picLocks noChangeAspect="1" noChangeArrowheads="1"/>
          </p:cNvPicPr>
          <p:nvPr/>
        </p:nvPicPr>
        <p:blipFill>
          <a:blip r:embed="rId2" cstate="print"/>
          <a:srcRect/>
          <a:stretch>
            <a:fillRect/>
          </a:stretch>
        </p:blipFill>
        <p:spPr bwMode="auto">
          <a:xfrm>
            <a:off x="685800" y="0"/>
            <a:ext cx="3733800" cy="1143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3392</TotalTime>
  <Words>1660</Words>
  <Application>Microsoft Office PowerPoint</Application>
  <PresentationFormat>On-screen Show (4:3)</PresentationFormat>
  <Paragraphs>72</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Median</vt:lpstr>
      <vt:lpstr>                   FINANSIJSKO IZVEŠTAVANJE</vt:lpstr>
      <vt:lpstr>KONCEPTUALNE KARAKTERISTIKE FINANSIJSKOG IZVEŠTAVANJA</vt:lpstr>
      <vt:lpstr>CILJEVI FINANSIJSKOG IZVEŠTAVANJA</vt:lpstr>
      <vt:lpstr>ZNAČAJ INFORMACIJA</vt:lpstr>
      <vt:lpstr>KARAKTERISTIKE INFORMACIJA</vt:lpstr>
      <vt:lpstr>TROŠKOVNA OGRANIČENJA</vt:lpstr>
      <vt:lpstr>Slide 7</vt:lpstr>
      <vt:lpstr>ELEMENTI FINANSIJSKIH IZVEŠTAJA</vt:lpstr>
      <vt:lpstr>Slide 9</vt:lpstr>
      <vt:lpstr>Slide 10</vt:lpstr>
      <vt:lpstr>Slide 11</vt:lpstr>
      <vt:lpstr>Slide 12</vt:lpstr>
      <vt:lpstr>Slide 13</vt:lpstr>
      <vt:lpstr>Slide 14</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ULOGA BANAKA I TRŽIŠTA KAPITALA U FINANSIRANJU PROJEKATA JAVNO-PRIVATNOG PARTNERSTVA</dc:title>
  <dc:creator>Ekonomski fakultet</dc:creator>
  <cp:lastModifiedBy>toshiba</cp:lastModifiedBy>
  <cp:revision>241</cp:revision>
  <dcterms:created xsi:type="dcterms:W3CDTF">2014-04-01T08:09:23Z</dcterms:created>
  <dcterms:modified xsi:type="dcterms:W3CDTF">2019-03-17T15:54:11Z</dcterms:modified>
</cp:coreProperties>
</file>